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56" r:id="rId3"/>
    <p:sldId id="257" r:id="rId4"/>
    <p:sldId id="269" r:id="rId5"/>
    <p:sldId id="270" r:id="rId6"/>
    <p:sldId id="277" r:id="rId7"/>
    <p:sldId id="272" r:id="rId8"/>
    <p:sldId id="266" r:id="rId9"/>
    <p:sldId id="274" r:id="rId10"/>
    <p:sldId id="263" r:id="rId11"/>
    <p:sldId id="268" r:id="rId12"/>
    <p:sldId id="267" r:id="rId13"/>
    <p:sldId id="275" r:id="rId14"/>
    <p:sldId id="278" r:id="rId15"/>
    <p:sldId id="280" r:id="rId16"/>
    <p:sldId id="281" r:id="rId17"/>
    <p:sldId id="260" r:id="rId18"/>
    <p:sldId id="25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1123"/>
    <a:srgbClr val="2A4C76"/>
    <a:srgbClr val="0ADC80"/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77379" autoAdjust="0"/>
  </p:normalViewPr>
  <p:slideViewPr>
    <p:cSldViewPr snapToGrid="0">
      <p:cViewPr varScale="1">
        <p:scale>
          <a:sx n="67" d="100"/>
          <a:sy n="67" d="100"/>
        </p:scale>
        <p:origin x="-632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199896-CD18-4611-8843-B80B51DDC7E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D576ED-308F-45B3-99DB-4A2F194AC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74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is everywhere—there</a:t>
            </a:r>
            <a:r>
              <a:rPr lang="en-US" baseline="0" dirty="0" smtClean="0"/>
              <a:t> is no part of the state (or world) that is unaffected.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there is good news: there are locations where PFAS are non-detect and/or below regulatory thresholds.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Goal: 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Protect these ‘clean’ sources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Stop contamination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Clean up contaminated areas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6651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/>
              <a:t>Model predicts continuously, but then we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err="1" smtClean="0"/>
              <a:t>Thresholded</a:t>
            </a:r>
            <a:r>
              <a:rPr lang="en-US" sz="1400" baseline="0" dirty="0" smtClean="0"/>
              <a:t> using EPA HAL: rate of false </a:t>
            </a:r>
            <a:r>
              <a:rPr lang="en-US" sz="1400" baseline="0" dirty="0" err="1" smtClean="0"/>
              <a:t>vs</a:t>
            </a:r>
            <a:r>
              <a:rPr lang="en-US" sz="1400" baseline="0" dirty="0" smtClean="0"/>
              <a:t> true positives for </a:t>
            </a:r>
            <a:r>
              <a:rPr lang="en-US" sz="1400" baseline="0" dirty="0" err="1" smtClean="0"/>
              <a:t>exceedances</a:t>
            </a:r>
            <a:endParaRPr lang="en-US" sz="1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30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/>
              <a:t>Model predicts continuously, but then we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err="1" smtClean="0"/>
              <a:t>Thresholded</a:t>
            </a:r>
            <a:r>
              <a:rPr lang="en-US" sz="1400" baseline="0" dirty="0" smtClean="0"/>
              <a:t> using EPA HAL: rate of false </a:t>
            </a:r>
            <a:r>
              <a:rPr lang="en-US" sz="1400" baseline="0" dirty="0" err="1" smtClean="0"/>
              <a:t>vs</a:t>
            </a:r>
            <a:r>
              <a:rPr lang="en-US" sz="1400" baseline="0" dirty="0" smtClean="0"/>
              <a:t> true positives for </a:t>
            </a:r>
            <a:r>
              <a:rPr lang="en-US" sz="1400" baseline="0" dirty="0" err="1" smtClean="0"/>
              <a:t>exceedances</a:t>
            </a:r>
            <a:endParaRPr lang="en-US" sz="1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30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Local level= uses other </a:t>
            </a:r>
            <a:r>
              <a:rPr lang="en-US" dirty="0" err="1" smtClean="0"/>
              <a:t>chemdata</a:t>
            </a:r>
            <a:r>
              <a:rPr lang="en-US" dirty="0" smtClean="0"/>
              <a:t> (pH, </a:t>
            </a:r>
            <a:r>
              <a:rPr lang="en-US" dirty="0" err="1" smtClean="0"/>
              <a:t>alk</a:t>
            </a:r>
            <a:r>
              <a:rPr lang="en-US" dirty="0" smtClean="0"/>
              <a:t>, metals,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anthro</a:t>
            </a:r>
            <a:r>
              <a:rPr lang="en-US" baseline="0" dirty="0" smtClean="0"/>
              <a:t> chemicals) to ID connected water bearing zones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8519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Local level= uses other </a:t>
            </a:r>
            <a:r>
              <a:rPr lang="en-US" dirty="0" err="1" smtClean="0"/>
              <a:t>chemdata</a:t>
            </a:r>
            <a:r>
              <a:rPr lang="en-US" dirty="0" smtClean="0"/>
              <a:t> cluster similar-looking wells which</a:t>
            </a:r>
            <a:r>
              <a:rPr lang="en-US" baseline="0" dirty="0" smtClean="0"/>
              <a:t> may be useful for source area identification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developed the dataset to do this during the </a:t>
            </a:r>
            <a:r>
              <a:rPr lang="en-US" baseline="0" dirty="0" err="1" smtClean="0"/>
              <a:t>datathon</a:t>
            </a:r>
            <a:r>
              <a:rPr lang="en-US" baseline="0" dirty="0" smtClean="0"/>
              <a:t> yesterday and today and will continue developing this tool.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3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alkenone molecule</a:t>
            </a:r>
          </a:p>
          <a:p>
            <a:r>
              <a:rPr lang="en-US" dirty="0" smtClean="0"/>
              <a:t>background is in paleoclimatology, where we</a:t>
            </a:r>
            <a:r>
              <a:rPr lang="en-US" baseline="0" dirty="0" smtClean="0"/>
              <a:t> use these chromatographs to reconstruct past climate conditions</a:t>
            </a:r>
          </a:p>
          <a:p>
            <a:r>
              <a:rPr lang="en-US" baseline="0" dirty="0" smtClean="0"/>
              <a:t>‘noise’ is data! noise gives us a lot of information in this data that would be otherwise missed</a:t>
            </a:r>
          </a:p>
          <a:p>
            <a:endParaRPr lang="en-US" dirty="0" smtClean="0"/>
          </a:p>
          <a:p>
            <a:r>
              <a:rPr lang="en-US" dirty="0" smtClean="0"/>
              <a:t>works for the past 120 million years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E00EB3-B708-C840-A0DC-174E245B0085}" type="slidenum">
              <a:rPr lang="en-US">
                <a:solidFill>
                  <a:prstClr val="black"/>
                </a:solidFill>
                <a:latin typeface="Calibri"/>
              </a:rPr>
              <a:pPr/>
              <a:t>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8747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polyfluorinated</a:t>
            </a:r>
            <a:r>
              <a:rPr lang="en-US" dirty="0" smtClean="0"/>
              <a:t> </a:t>
            </a:r>
            <a:r>
              <a:rPr lang="en-US" dirty="0" err="1" smtClean="0"/>
              <a:t>chem</a:t>
            </a:r>
            <a:r>
              <a:rPr lang="en-US" dirty="0" smtClean="0"/>
              <a:t> structure</a:t>
            </a:r>
          </a:p>
          <a:p>
            <a:r>
              <a:rPr lang="en-US" dirty="0" smtClean="0"/>
              <a:t>Noise is a problem for quantitation, but noise can also can</a:t>
            </a:r>
            <a:r>
              <a:rPr lang="en-US" baseline="0" dirty="0" smtClean="0"/>
              <a:t> be signal.</a:t>
            </a:r>
            <a:endParaRPr lang="en-US" dirty="0" smtClean="0"/>
          </a:p>
          <a:p>
            <a:r>
              <a:rPr lang="en-US" dirty="0" smtClean="0"/>
              <a:t>Can we use existing,</a:t>
            </a:r>
            <a:r>
              <a:rPr lang="en-US" baseline="0" dirty="0" smtClean="0"/>
              <a:t> noisy data to gain insights into the PFAS problem?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Overview of Existing PFAS Chemistry and Laboratory Analysis Methods </a:t>
            </a:r>
            <a:r>
              <a:rPr lang="en-US" dirty="0" err="1" smtClean="0"/>
              <a:t>Taryn</a:t>
            </a:r>
            <a:r>
              <a:rPr lang="en-US" dirty="0" smtClean="0"/>
              <a:t> McKnight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34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</a:t>
            </a:r>
            <a:r>
              <a:rPr lang="en-US" baseline="0" dirty="0" smtClean="0"/>
              <a:t> expected correlation between the concentration PCE and TCE that </a:t>
            </a:r>
            <a:r>
              <a:rPr lang="en-US" b="1" baseline="0" dirty="0" smtClean="0"/>
              <a:t>we see in our</a:t>
            </a:r>
            <a:r>
              <a:rPr lang="en-US" baseline="0" dirty="0" smtClean="0"/>
              <a:t> </a:t>
            </a:r>
            <a:r>
              <a:rPr lang="en-US" b="1" baseline="0" dirty="0" smtClean="0"/>
              <a:t>data </a:t>
            </a:r>
            <a:r>
              <a:rPr lang="en-US" b="0" baseline="0" dirty="0" smtClean="0"/>
              <a:t>is due to the breakdown of these chemicals in the environment. PCE is a precursor to TCE in the breakdown process. We expect similar relationships with PFAS.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baseline="0" dirty="0" smtClean="0"/>
              <a:t>THESE CORRELATIONS are useful for interpolating missing data. (</a:t>
            </a:r>
            <a:r>
              <a:rPr lang="en-US" b="1" baseline="0" dirty="0" err="1" smtClean="0"/>
              <a:t>Eg</a:t>
            </a:r>
            <a:r>
              <a:rPr lang="en-US" b="1" baseline="0" dirty="0" smtClean="0"/>
              <a:t>, only measured PCE, but want to model how much TCE)</a:t>
            </a:r>
            <a:endParaRPr lang="en-US" b="1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 a local scale, PFAS concentrations vary</a:t>
            </a:r>
            <a:r>
              <a:rPr lang="en-US" baseline="0" dirty="0" smtClean="0"/>
              <a:t> and our limited data are already enough to start tentatively investigating source areas.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These variations are controlled by: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Natural</a:t>
            </a:r>
            <a:r>
              <a:rPr lang="en-US" baseline="0" dirty="0" smtClean="0"/>
              <a:t> processes (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 geology, precipitation, evaporation)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 Anthropogenic effects (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 water recycling, wastewater release, other contamination)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Chemical interactions between water + environment and </a:t>
            </a:r>
            <a:r>
              <a:rPr lang="en-US" baseline="0" dirty="0" err="1" smtClean="0"/>
              <a:t>chems</a:t>
            </a:r>
            <a:r>
              <a:rPr lang="en-US" baseline="0" dirty="0" smtClean="0"/>
              <a:t> within the water mixture (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 biotic or abiotic degradation to daughter products)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3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we make a figure colored by the </a:t>
            </a:r>
            <a:r>
              <a:rPr lang="en-US" dirty="0" err="1" smtClean="0"/>
              <a:t>pos</a:t>
            </a:r>
            <a:r>
              <a:rPr lang="en-US" dirty="0" smtClean="0"/>
              <a:t>/</a:t>
            </a:r>
            <a:r>
              <a:rPr lang="en-US" dirty="0" err="1" smtClean="0"/>
              <a:t>neg</a:t>
            </a:r>
            <a:r>
              <a:rPr lang="en-US" baseline="0" dirty="0" smtClean="0"/>
              <a:t> value of all chemical pairs in the dataset, we get a </a:t>
            </a:r>
            <a:r>
              <a:rPr lang="en-US" baseline="0" dirty="0" err="1" smtClean="0"/>
              <a:t>clustermap</a:t>
            </a:r>
            <a:r>
              <a:rPr lang="en-US" baseline="0" dirty="0" smtClean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3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Emphasize everything is 100% correlated with itself.</a:t>
            </a:r>
          </a:p>
          <a:p>
            <a:r>
              <a:rPr lang="en-US" dirty="0" smtClean="0"/>
              <a:t>These variations are controlled by: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Natural</a:t>
            </a:r>
            <a:r>
              <a:rPr lang="en-US" baseline="0" dirty="0" smtClean="0"/>
              <a:t> processes (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 geology, precipitation, evaporation)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 Anthropogenic effects (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 water recycling, wastewater release, other contamination)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Chemical interactions between water + environment and </a:t>
            </a:r>
            <a:r>
              <a:rPr lang="en-US" baseline="0" dirty="0" err="1" smtClean="0"/>
              <a:t>chems</a:t>
            </a:r>
            <a:r>
              <a:rPr lang="en-US" baseline="0" dirty="0" smtClean="0"/>
              <a:t> within the water mixture (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 biotic or abiotic degradation to daughter products)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598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PCA and UMAP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3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 a local scale, PFAS concentrations vary</a:t>
            </a:r>
            <a:r>
              <a:rPr lang="en-US" baseline="0" dirty="0" smtClean="0"/>
              <a:t> and our limited data are already enough to start tentatively investigating source areas.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These variations are controlled by: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Natural</a:t>
            </a:r>
            <a:r>
              <a:rPr lang="en-US" baseline="0" dirty="0" smtClean="0"/>
              <a:t> processes (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 geology, precipitation, evaporation)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 Anthropogenic effects (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 water recycling, wastewater release, other contamination)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Chemical interactions between water + environment and </a:t>
            </a:r>
            <a:r>
              <a:rPr lang="en-US" baseline="0" dirty="0" err="1" smtClean="0"/>
              <a:t>chems</a:t>
            </a:r>
            <a:r>
              <a:rPr lang="en-US" baseline="0" dirty="0" smtClean="0"/>
              <a:t> within the water mixture (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 biotic or abiotic degradation to daughter products)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3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/>
              <a:t>On a local scale, PFAS concentrations vary</a:t>
            </a:r>
            <a:r>
              <a:rPr lang="en-US" sz="1400" baseline="0" dirty="0" smtClean="0"/>
              <a:t> and our limited data are already enough to start predicting </a:t>
            </a:r>
            <a:r>
              <a:rPr lang="en-US" sz="1400" baseline="0" dirty="0" err="1" smtClean="0"/>
              <a:t>exceedances</a:t>
            </a:r>
            <a:r>
              <a:rPr lang="en-US" sz="1400" baseline="0" dirty="0" smtClean="0"/>
              <a:t> of the US EPA HAL.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baseline="0" dirty="0" smtClean="0"/>
              <a:t>HAL=health advisory level</a:t>
            </a:r>
            <a:endParaRPr lang="en-US" sz="1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576ED-308F-45B3-99DB-4A2F194ACC7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3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3.jp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14437E18-CEFC-46B4-B80B-6FEA30B67B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960" y="4905409"/>
            <a:ext cx="5078205" cy="128016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7F21C3A9-E13D-4061-B350-FC7AD44C2D1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621" y="4934948"/>
            <a:ext cx="1846385" cy="1280160"/>
          </a:xfrm>
          <a:prstGeom prst="rect">
            <a:avLst/>
          </a:prstGeom>
        </p:spPr>
      </p:pic>
      <p:pic>
        <p:nvPicPr>
          <p:cNvPr id="20" name="Picture 19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xmlns="" id="{453BF16F-1020-42D9-98AD-B5F22FE326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120" y="4909583"/>
            <a:ext cx="1913979" cy="1275986"/>
          </a:xfrm>
          <a:prstGeom prst="rect">
            <a:avLst/>
          </a:prstGeom>
        </p:spPr>
      </p:pic>
      <p:sp>
        <p:nvSpPr>
          <p:cNvPr id="21" name="Date Placeholder 2">
            <a:extLst>
              <a:ext uri="{FF2B5EF4-FFF2-40B4-BE49-F238E27FC236}">
                <a16:creationId xmlns:a16="http://schemas.microsoft.com/office/drawing/2014/main" xmlns="" id="{4001761B-09D5-4B29-AF67-FD34D1BD5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92877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December 5 2019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374CD508-14FE-4ACC-9F67-F8B3C2AED1F7}"/>
              </a:ext>
            </a:extLst>
          </p:cNvPr>
          <p:cNvGrpSpPr/>
          <p:nvPr userDrawn="1"/>
        </p:nvGrpSpPr>
        <p:grpSpPr>
          <a:xfrm>
            <a:off x="0" y="0"/>
            <a:ext cx="12192000" cy="4235570"/>
            <a:chOff x="0" y="0"/>
            <a:chExt cx="12192000" cy="6858000"/>
          </a:xfrm>
        </p:grpSpPr>
        <p:pic>
          <p:nvPicPr>
            <p:cNvPr id="24" name="Picture 23" descr="A picture containing maraca&#10;&#10;Description automatically generated">
              <a:extLst>
                <a:ext uri="{FF2B5EF4-FFF2-40B4-BE49-F238E27FC236}">
                  <a16:creationId xmlns:a16="http://schemas.microsoft.com/office/drawing/2014/main" xmlns="" id="{75FA4237-1155-4CCD-AB61-F7428B3B5E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952" cy="2420112"/>
            </a:xfrm>
            <a:prstGeom prst="rect">
              <a:avLst/>
            </a:prstGeom>
            <a:ln>
              <a:noFill/>
            </a:ln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A8854B02-C240-4568-BAB8-6B9245FA8D5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>
              <a:gsLst>
                <a:gs pos="36000">
                  <a:schemeClr val="accent5">
                    <a:lumMod val="50000"/>
                  </a:schemeClr>
                </a:gs>
                <a:gs pos="2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3755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8A8A89-2B43-4552-B927-C15D5EEB0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8A09E81-5CC6-4804-8B65-CB6BBAC025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E3FF02B-1D02-4FC8-A741-20B7A8C218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F9E70DD-0D5B-4D5A-AF92-6EDD027F450D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166F83B-1A72-41BF-89BE-B8E459845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0ABADD6-7D68-4A8A-8C08-41B3236D8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FCF0863-ACD2-498B-AA7B-14B8EC598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39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E1BCB9C4-1A94-4C1E-B957-B0343013EF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396107E-A623-400E-858B-B5BAB1C14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4FD898E-F0C2-48B3-AC75-6FEB808E8C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F9E70DD-0D5B-4D5A-AF92-6EDD027F450D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1E84808-2758-49F9-9E7A-18E867193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15D2F0-C2BA-4FE4-B383-654E3E732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FCF0863-ACD2-498B-AA7B-14B8EC598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300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1679-3E3E-DA4C-882A-D9E185D172EF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12/3/19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9B57-CC7C-AC49-BBB3-6807C8F2263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62447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1679-3E3E-DA4C-882A-D9E185D172EF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12/3/19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9B57-CC7C-AC49-BBB3-6807C8F2263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1848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1679-3E3E-DA4C-882A-D9E185D172EF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12/3/19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9B57-CC7C-AC49-BBB3-6807C8F2263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35220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1679-3E3E-DA4C-882A-D9E185D172EF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12/3/19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9B57-CC7C-AC49-BBB3-6807C8F2263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34351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1679-3E3E-DA4C-882A-D9E185D172EF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12/3/19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9B57-CC7C-AC49-BBB3-6807C8F2263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35172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1679-3E3E-DA4C-882A-D9E185D172EF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12/3/19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9B57-CC7C-AC49-BBB3-6807C8F2263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52881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1679-3E3E-DA4C-882A-D9E185D172EF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12/3/19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9B57-CC7C-AC49-BBB3-6807C8F2263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872306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1679-3E3E-DA4C-882A-D9E185D172EF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12/3/19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9B57-CC7C-AC49-BBB3-6807C8F2263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805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11EF1AF-353C-4134-9374-F94844E5A202}"/>
              </a:ext>
            </a:extLst>
          </p:cNvPr>
          <p:cNvGrpSpPr/>
          <p:nvPr userDrawn="1"/>
        </p:nvGrpSpPr>
        <p:grpSpPr>
          <a:xfrm>
            <a:off x="0" y="0"/>
            <a:ext cx="12192000" cy="4235570"/>
            <a:chOff x="0" y="0"/>
            <a:chExt cx="12192000" cy="6858000"/>
          </a:xfrm>
        </p:grpSpPr>
        <p:pic>
          <p:nvPicPr>
            <p:cNvPr id="12" name="Picture 11" descr="A picture containing maraca&#10;&#10;Description automatically generated">
              <a:extLst>
                <a:ext uri="{FF2B5EF4-FFF2-40B4-BE49-F238E27FC236}">
                  <a16:creationId xmlns:a16="http://schemas.microsoft.com/office/drawing/2014/main" xmlns="" id="{FFFC3206-EF4B-4CD3-96E5-18992912193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952" cy="2420112"/>
            </a:xfrm>
            <a:prstGeom prst="rect">
              <a:avLst/>
            </a:prstGeom>
            <a:ln>
              <a:noFill/>
            </a:ln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6CA99A78-1B3E-42B0-B52A-ACA183B13843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>
              <a:gsLst>
                <a:gs pos="36000">
                  <a:schemeClr val="accent5">
                    <a:lumMod val="50000"/>
                  </a:schemeClr>
                </a:gs>
                <a:gs pos="2000">
                  <a:schemeClr val="accent5">
                    <a:lumMod val="5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EA88BF-67A6-4393-8E82-4164660D3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160A822-B08B-424B-8284-19D678DD6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2">
            <a:extLst>
              <a:ext uri="{FF2B5EF4-FFF2-40B4-BE49-F238E27FC236}">
                <a16:creationId xmlns:a16="http://schemas.microsoft.com/office/drawing/2014/main" xmlns="" id="{C3E15E95-B431-4A40-9F99-A525B0FA1F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8999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December 5 2019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527149BF-74AA-42FD-B280-36AFE791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076" y="649287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[Project Title]</a:t>
            </a:r>
          </a:p>
        </p:txBody>
      </p:sp>
      <p:pic>
        <p:nvPicPr>
          <p:cNvPr id="10" name="Picture 9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xmlns="" id="{C5816069-AAAD-4BAD-9D92-76FC60C260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162" y="5684426"/>
            <a:ext cx="1695796" cy="113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8383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1679-3E3E-DA4C-882A-D9E185D172EF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12/3/19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9B57-CC7C-AC49-BBB3-6807C8F2263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31305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1679-3E3E-DA4C-882A-D9E185D172EF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12/3/19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9B57-CC7C-AC49-BBB3-6807C8F2263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49099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1679-3E3E-DA4C-882A-D9E185D172EF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12/3/19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9B57-CC7C-AC49-BBB3-6807C8F2263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9063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xmlns="" id="{BA1684FB-6ACE-41EC-979D-87C5B93A9F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26" y="3536249"/>
            <a:ext cx="4650308" cy="310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34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2E64FF-4D9B-47FD-8017-C0F467C67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E061E70-FA8E-4DCC-913B-C9668B33F3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E1F940B-971C-4D94-9CF3-4FF4D86D3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1D8C313-8DB2-47E7-B150-FCAD2D2DE1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F9E70DD-0D5B-4D5A-AF92-6EDD027F450D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3E289C1-F113-4217-969D-3C4ABD30D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54CCA62-CEA8-4151-A822-C5231FE41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FCF0863-ACD2-498B-AA7B-14B8EC598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85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8BC19A-7000-47F6-9623-ADF8B3EFA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4506350-CC21-473A-9043-CB039ECE3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37A2621-E0CB-402C-8E86-DEA8C507C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070F31E-1D29-4404-9B31-BD1241F637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C962D7F-8DDB-4611-AB87-ABBCAB5594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5D315209-F003-47B6-A84C-B342E1AB35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F9E70DD-0D5B-4D5A-AF92-6EDD027F450D}" type="datetimeFigureOut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6A5B4126-AE29-4432-AFDB-14A9D2652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AB4484E5-511C-4757-AA68-07E21F8D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FCF0863-ACD2-498B-AA7B-14B8EC598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19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1F4876-7003-408C-A3FD-E28E53229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A570490-4187-49A0-B2A5-2B93F4D14C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F9E70DD-0D5B-4D5A-AF92-6EDD027F450D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16841BE-F4C1-45AD-8854-200474243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7821D21-57B1-404B-B0A9-D486EB636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FCF0863-ACD2-498B-AA7B-14B8EC598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57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78BF264-BEB0-4487-9844-6C1928B28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F9E70DD-0D5B-4D5A-AF92-6EDD027F450D}" type="datetimeFigureOut">
              <a:rPr lang="en-US" smtClean="0"/>
              <a:t>12/4/19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3A01871-B7AF-4C47-B5D4-FB1D100B5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CEB9230-19E9-439B-9880-DD31D16DF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FCF0863-ACD2-498B-AA7B-14B8EC598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924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69056D-10F7-43B1-93F9-D868108A5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796575-3297-4B2D-A242-024CF6156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752E5DA-E600-45F0-A1E7-E219690E8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45C2EAF-9C65-45B8-9478-DB32212BA6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F9E70DD-0D5B-4D5A-AF92-6EDD027F450D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6390B29-0F53-40B8-9DBF-927506337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D87687-50DB-42F6-9AD7-1AAF56055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FCF0863-ACD2-498B-AA7B-14B8EC598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279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665154-CA35-4374-8A8E-3FB5DCBF5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E01A00B-C36D-439F-8F43-81650F8D2E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D619BB1-16A9-4F97-8B69-3C11B071B9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C45F55B-DE1B-4B8C-8CBC-3787C13576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F9E70DD-0D5B-4D5A-AF92-6EDD027F450D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BF612CE-3FBA-41BF-9697-6B38DC473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FC8E35E-4FDB-4206-9655-F9DE7B0EA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FCF0863-ACD2-498B-AA7B-14B8EC598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905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ate Placeholder 2">
            <a:extLst>
              <a:ext uri="{FF2B5EF4-FFF2-40B4-BE49-F238E27FC236}">
                <a16:creationId xmlns:a16="http://schemas.microsoft.com/office/drawing/2014/main" xmlns="" id="{5A8FA091-1957-45B1-AB17-42D88A8538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372227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December 5 2019</a:t>
            </a:r>
          </a:p>
        </p:txBody>
      </p:sp>
    </p:spTree>
    <p:extLst>
      <p:ext uri="{BB962C8B-B14F-4D97-AF65-F5344CB8AC3E}">
        <p14:creationId xmlns:p14="http://schemas.microsoft.com/office/powerpoint/2010/main" val="3255529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89541679-3E3E-DA4C-882A-D9E185D172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457200"/>
              <a:t>12/3/19</a:t>
            </a:fld>
            <a:endParaRPr lang="en-US" smtClean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 smtClean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E4169B57-CC7C-AC49-BBB3-6807C8F2263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457200"/>
              <a:t>‹#›</a:t>
            </a:fld>
            <a:endParaRPr lang="en-US" smtClean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15282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F310E9-B512-469A-8188-FC74CBEC38B0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1699419"/>
            <a:ext cx="12192000" cy="23876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PFAS Source Identification and Prediction Through Fingerprinting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052E9CA-7BF3-4472-9149-ECDD2DFD5F8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47800" y="3259138"/>
            <a:ext cx="9144000" cy="1655762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dirty="0" err="1" smtClean="0">
                <a:solidFill>
                  <a:schemeClr val="bg1"/>
                </a:solidFill>
              </a:rPr>
              <a:t>Sarabeth</a:t>
            </a:r>
            <a:r>
              <a:rPr lang="en-US" dirty="0" smtClean="0">
                <a:solidFill>
                  <a:schemeClr val="bg1"/>
                </a:solidFill>
              </a:rPr>
              <a:t> George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979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41E8D227-FD7F-43A5-B499-A423AE65C039}"/>
              </a:ext>
            </a:extLst>
          </p:cNvPr>
          <p:cNvSpPr txBox="1">
            <a:spLocks/>
          </p:cNvSpPr>
          <p:nvPr/>
        </p:nvSpPr>
        <p:spPr>
          <a:xfrm>
            <a:off x="-1124597" y="6453863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December 5, 2019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440E8D33-28C8-4DAE-B72C-075799FFDC58}"/>
              </a:ext>
            </a:extLst>
          </p:cNvPr>
          <p:cNvSpPr txBox="1">
            <a:spLocks/>
          </p:cNvSpPr>
          <p:nvPr/>
        </p:nvSpPr>
        <p:spPr>
          <a:xfrm>
            <a:off x="990600" y="2962277"/>
            <a:ext cx="10515600" cy="2809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494440" y="1329763"/>
            <a:ext cx="5725328" cy="5378824"/>
            <a:chOff x="3015263" y="1269999"/>
            <a:chExt cx="5725328" cy="5378824"/>
          </a:xfrm>
        </p:grpSpPr>
        <p:grpSp>
          <p:nvGrpSpPr>
            <p:cNvPr id="3" name="Group 2"/>
            <p:cNvGrpSpPr/>
            <p:nvPr/>
          </p:nvGrpSpPr>
          <p:grpSpPr>
            <a:xfrm>
              <a:off x="3015263" y="1269999"/>
              <a:ext cx="5725328" cy="5378824"/>
              <a:chOff x="5928790" y="1240118"/>
              <a:chExt cx="5725328" cy="5378824"/>
            </a:xfrm>
          </p:grpSpPr>
          <p:pic>
            <p:nvPicPr>
              <p:cNvPr id="10" name="Picture 9" descr="download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28790" y="1434354"/>
                <a:ext cx="5568085" cy="5184588"/>
              </a:xfrm>
              <a:prstGeom prst="rect">
                <a:avLst/>
              </a:prstGeom>
            </p:spPr>
          </p:pic>
          <p:sp>
            <p:nvSpPr>
              <p:cNvPr id="2" name="Rectangle 1"/>
              <p:cNvSpPr/>
              <p:nvPr/>
            </p:nvSpPr>
            <p:spPr>
              <a:xfrm>
                <a:off x="6379882" y="1240118"/>
                <a:ext cx="5274236" cy="5094941"/>
              </a:xfrm>
              <a:prstGeom prst="rect">
                <a:avLst/>
              </a:prstGeom>
              <a:noFill/>
              <a:ln w="76200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Oval 15"/>
            <p:cNvSpPr/>
            <p:nvPr/>
          </p:nvSpPr>
          <p:spPr>
            <a:xfrm rot="1594995">
              <a:off x="3600823" y="1733177"/>
              <a:ext cx="1404470" cy="2211294"/>
            </a:xfrm>
            <a:prstGeom prst="ellipse">
              <a:avLst/>
            </a:prstGeom>
            <a:noFill/>
            <a:ln w="76200" cmpd="sng">
              <a:solidFill>
                <a:srgbClr val="0ADC8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 rot="1594995">
              <a:off x="5228320" y="2531382"/>
              <a:ext cx="781671" cy="701675"/>
            </a:xfrm>
            <a:prstGeom prst="ellipse">
              <a:avLst/>
            </a:prstGeom>
            <a:noFill/>
            <a:ln w="76200" cmpd="sng">
              <a:solidFill>
                <a:srgbClr val="CCFFC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 rot="1594995">
              <a:off x="6099131" y="1501983"/>
              <a:ext cx="652796" cy="632689"/>
            </a:xfrm>
            <a:prstGeom prst="ellipse">
              <a:avLst/>
            </a:prstGeom>
            <a:noFill/>
            <a:ln w="762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 rot="1594995">
              <a:off x="7765332" y="3200748"/>
              <a:ext cx="781671" cy="701675"/>
            </a:xfrm>
            <a:prstGeom prst="ellipse">
              <a:avLst/>
            </a:prstGeom>
            <a:noFill/>
            <a:ln w="76200" cmpd="sng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 rot="1594995">
              <a:off x="5253756" y="4709349"/>
              <a:ext cx="639741" cy="674941"/>
            </a:xfrm>
            <a:prstGeom prst="ellipse">
              <a:avLst/>
            </a:prstGeom>
            <a:noFill/>
            <a:ln w="762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BEDBEB29-837D-49E5-82AC-977A9C07E950}"/>
              </a:ext>
            </a:extLst>
          </p:cNvPr>
          <p:cNvSpPr txBox="1">
            <a:spLocks/>
          </p:cNvSpPr>
          <p:nvPr/>
        </p:nvSpPr>
        <p:spPr>
          <a:xfrm>
            <a:off x="0" y="156200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solidFill>
                  <a:schemeClr val="bg1"/>
                </a:solidFill>
              </a:rPr>
              <a:t>3. Clustering &amp;</a:t>
            </a:r>
          </a:p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4800" b="1" dirty="0" smtClean="0">
                <a:solidFill>
                  <a:schemeClr val="bg1"/>
                </a:solidFill>
              </a:rPr>
              <a:t>    Fingerprinting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6995" y="3287993"/>
            <a:ext cx="43320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ADC80"/>
                </a:solidFill>
              </a:rPr>
              <a:t>Fingerprint 1</a:t>
            </a:r>
          </a:p>
          <a:p>
            <a:r>
              <a:rPr lang="en-US" sz="2800" dirty="0" smtClean="0">
                <a:solidFill>
                  <a:srgbClr val="CCFFCC"/>
                </a:solidFill>
              </a:rPr>
              <a:t>Fingerprint 2</a:t>
            </a:r>
          </a:p>
          <a:p>
            <a:r>
              <a:rPr lang="en-US" sz="2800" dirty="0" smtClean="0">
                <a:solidFill>
                  <a:schemeClr val="accent2"/>
                </a:solidFill>
              </a:rPr>
              <a:t>Fingerprint 3</a:t>
            </a:r>
          </a:p>
          <a:p>
            <a:r>
              <a:rPr lang="en-US" sz="2800" dirty="0" smtClean="0">
                <a:solidFill>
                  <a:srgbClr val="FF0000"/>
                </a:solidFill>
              </a:rPr>
              <a:t>Fingerprint 4</a:t>
            </a:r>
          </a:p>
          <a:p>
            <a:r>
              <a:rPr lang="en-US" sz="2800" dirty="0" smtClean="0">
                <a:solidFill>
                  <a:schemeClr val="accent4"/>
                </a:solidFill>
              </a:rPr>
              <a:t>Fingerprint 5</a:t>
            </a:r>
            <a:endParaRPr lang="en-US" sz="2800" dirty="0"/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xmlns="" id="{DAD6BD01-8CE0-4FFF-B993-1BBB819E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0788" y="6540499"/>
            <a:ext cx="5170424" cy="238126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PFAS Source Identification Through Fingerprinting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585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41E8D227-FD7F-43A5-B499-A423AE65C039}"/>
              </a:ext>
            </a:extLst>
          </p:cNvPr>
          <p:cNvSpPr txBox="1">
            <a:spLocks/>
          </p:cNvSpPr>
          <p:nvPr/>
        </p:nvSpPr>
        <p:spPr>
          <a:xfrm>
            <a:off x="-1124597" y="6453863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December 5, 2019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440E8D33-28C8-4DAE-B72C-075799FFDC58}"/>
              </a:ext>
            </a:extLst>
          </p:cNvPr>
          <p:cNvSpPr txBox="1">
            <a:spLocks/>
          </p:cNvSpPr>
          <p:nvPr/>
        </p:nvSpPr>
        <p:spPr>
          <a:xfrm>
            <a:off x="990600" y="2962277"/>
            <a:ext cx="10515600" cy="2809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BEDBEB29-837D-49E5-82AC-977A9C07E950}"/>
              </a:ext>
            </a:extLst>
          </p:cNvPr>
          <p:cNvSpPr txBox="1">
            <a:spLocks/>
          </p:cNvSpPr>
          <p:nvPr/>
        </p:nvSpPr>
        <p:spPr>
          <a:xfrm>
            <a:off x="0" y="1562008"/>
            <a:ext cx="121920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4</a:t>
            </a:r>
            <a:r>
              <a:rPr lang="en-US" b="1" dirty="0" smtClean="0">
                <a:solidFill>
                  <a:schemeClr val="bg1"/>
                </a:solidFill>
              </a:rPr>
              <a:t>. PFAS Prediction from non-PFAS monitoring data</a:t>
            </a:r>
            <a:endParaRPr lang="en-US" sz="4000" b="1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672353" y="2237441"/>
            <a:ext cx="5207748" cy="3683000"/>
            <a:chOff x="3212352" y="2342029"/>
            <a:chExt cx="5207748" cy="3683000"/>
          </a:xfrm>
        </p:grpSpPr>
        <p:sp>
          <p:nvSpPr>
            <p:cNvPr id="22" name="Rectangle 21"/>
            <p:cNvSpPr/>
            <p:nvPr/>
          </p:nvSpPr>
          <p:spPr>
            <a:xfrm>
              <a:off x="3212352" y="2438401"/>
              <a:ext cx="5139765" cy="355301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softEdge rad="889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download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2000" y="2342029"/>
              <a:ext cx="5118100" cy="3683000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3825875" y="4127500"/>
            <a:ext cx="185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BB1123"/>
                </a:solidFill>
              </a:rPr>
              <a:t>EPA HAL = 70 </a:t>
            </a:r>
            <a:r>
              <a:rPr lang="en-US" b="1" dirty="0" err="1" smtClean="0">
                <a:solidFill>
                  <a:srgbClr val="BB1123"/>
                </a:solidFill>
              </a:rPr>
              <a:t>ppt</a:t>
            </a:r>
            <a:endParaRPr lang="en-US" b="1" dirty="0">
              <a:solidFill>
                <a:srgbClr val="BB1123"/>
              </a:solidFill>
            </a:endParaRP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xmlns="" id="{DAD6BD01-8CE0-4FFF-B993-1BBB819E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0788" y="6540499"/>
            <a:ext cx="5170424" cy="238126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PFAS Source Identification Through Fingerprinting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9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41E8D227-FD7F-43A5-B499-A423AE65C039}"/>
              </a:ext>
            </a:extLst>
          </p:cNvPr>
          <p:cNvSpPr txBox="1">
            <a:spLocks/>
          </p:cNvSpPr>
          <p:nvPr/>
        </p:nvSpPr>
        <p:spPr>
          <a:xfrm>
            <a:off x="-1124597" y="6453863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December 5, 2019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440E8D33-28C8-4DAE-B72C-075799FFDC58}"/>
              </a:ext>
            </a:extLst>
          </p:cNvPr>
          <p:cNvSpPr txBox="1">
            <a:spLocks/>
          </p:cNvSpPr>
          <p:nvPr/>
        </p:nvSpPr>
        <p:spPr>
          <a:xfrm>
            <a:off x="990600" y="2962277"/>
            <a:ext cx="10515600" cy="2809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BEDBEB29-837D-49E5-82AC-977A9C07E950}"/>
              </a:ext>
            </a:extLst>
          </p:cNvPr>
          <p:cNvSpPr txBox="1">
            <a:spLocks/>
          </p:cNvSpPr>
          <p:nvPr/>
        </p:nvSpPr>
        <p:spPr>
          <a:xfrm>
            <a:off x="0" y="1562008"/>
            <a:ext cx="121920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4</a:t>
            </a:r>
            <a:r>
              <a:rPr lang="en-US" b="1" dirty="0" smtClean="0">
                <a:solidFill>
                  <a:schemeClr val="bg1"/>
                </a:solidFill>
              </a:rPr>
              <a:t>. PFAS Prediction from non-PFAS monitoring data</a:t>
            </a:r>
            <a:endParaRPr lang="en-US" sz="4000" b="1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672353" y="2237441"/>
            <a:ext cx="5207748" cy="3683000"/>
            <a:chOff x="3212352" y="2342029"/>
            <a:chExt cx="5207748" cy="3683000"/>
          </a:xfrm>
        </p:grpSpPr>
        <p:sp>
          <p:nvSpPr>
            <p:cNvPr id="22" name="Rectangle 21"/>
            <p:cNvSpPr/>
            <p:nvPr/>
          </p:nvSpPr>
          <p:spPr>
            <a:xfrm>
              <a:off x="3212352" y="2438401"/>
              <a:ext cx="5139765" cy="355301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softEdge rad="889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download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2000" y="2342029"/>
              <a:ext cx="5118100" cy="3683000"/>
            </a:xfrm>
            <a:prstGeom prst="rect">
              <a:avLst/>
            </a:prstGeom>
          </p:spPr>
        </p:pic>
      </p:grpSp>
      <p:sp>
        <p:nvSpPr>
          <p:cNvPr id="23" name="Rectangle 22"/>
          <p:cNvSpPr/>
          <p:nvPr/>
        </p:nvSpPr>
        <p:spPr>
          <a:xfrm>
            <a:off x="5889812" y="2336801"/>
            <a:ext cx="5139765" cy="3553011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softEdge rad="889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825875" y="4127500"/>
            <a:ext cx="185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BB1123"/>
                </a:solidFill>
              </a:rPr>
              <a:t>EPA HAL = 70 </a:t>
            </a:r>
            <a:r>
              <a:rPr lang="en-US" b="1" dirty="0" err="1" smtClean="0">
                <a:solidFill>
                  <a:srgbClr val="BB1123"/>
                </a:solidFill>
              </a:rPr>
              <a:t>ppt</a:t>
            </a:r>
            <a:endParaRPr lang="en-US" b="1" dirty="0">
              <a:solidFill>
                <a:srgbClr val="BB1123"/>
              </a:solidFill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xmlns="" id="{DAD6BD01-8CE0-4FFF-B993-1BBB819E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0788" y="6540499"/>
            <a:ext cx="5170424" cy="238126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PFAS Source Identification Through Fingerprinting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9950" y="2260326"/>
            <a:ext cx="5162550" cy="358167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429750" y="5461000"/>
            <a:ext cx="2095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(false </a:t>
            </a:r>
            <a:r>
              <a:rPr lang="en-US" sz="1200" dirty="0" err="1" smtClean="0"/>
              <a:t>pos</a:t>
            </a:r>
            <a:r>
              <a:rPr lang="en-US" sz="1200" dirty="0" smtClean="0"/>
              <a:t> rate)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 rot="16200000">
            <a:off x="5417752" y="2517773"/>
            <a:ext cx="1386275" cy="287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(true </a:t>
            </a:r>
            <a:r>
              <a:rPr lang="en-US" sz="1200" dirty="0" err="1" smtClean="0"/>
              <a:t>pos</a:t>
            </a:r>
            <a:r>
              <a:rPr lang="en-US" sz="1200" dirty="0" smtClean="0"/>
              <a:t> rate)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66869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41E8D227-FD7F-43A5-B499-A423AE65C039}"/>
              </a:ext>
            </a:extLst>
          </p:cNvPr>
          <p:cNvSpPr txBox="1">
            <a:spLocks/>
          </p:cNvSpPr>
          <p:nvPr/>
        </p:nvSpPr>
        <p:spPr>
          <a:xfrm>
            <a:off x="-1124597" y="6453863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December 5, 2019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440E8D33-28C8-4DAE-B72C-075799FFDC58}"/>
              </a:ext>
            </a:extLst>
          </p:cNvPr>
          <p:cNvSpPr txBox="1">
            <a:spLocks/>
          </p:cNvSpPr>
          <p:nvPr/>
        </p:nvSpPr>
        <p:spPr>
          <a:xfrm>
            <a:off x="990600" y="2962277"/>
            <a:ext cx="10515600" cy="2809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BEDBEB29-837D-49E5-82AC-977A9C07E950}"/>
              </a:ext>
            </a:extLst>
          </p:cNvPr>
          <p:cNvSpPr txBox="1">
            <a:spLocks/>
          </p:cNvSpPr>
          <p:nvPr/>
        </p:nvSpPr>
        <p:spPr>
          <a:xfrm>
            <a:off x="0" y="1562008"/>
            <a:ext cx="121920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4</a:t>
            </a:r>
            <a:r>
              <a:rPr lang="en-US" b="1" dirty="0" smtClean="0">
                <a:solidFill>
                  <a:schemeClr val="bg1"/>
                </a:solidFill>
              </a:rPr>
              <a:t>. PFAS Prediction from non-PFAS monitoring data</a:t>
            </a:r>
            <a:endParaRPr lang="en-US" sz="4000" b="1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672353" y="2237441"/>
            <a:ext cx="5207748" cy="3683000"/>
            <a:chOff x="3212352" y="2342029"/>
            <a:chExt cx="5207748" cy="3683000"/>
          </a:xfrm>
        </p:grpSpPr>
        <p:sp>
          <p:nvSpPr>
            <p:cNvPr id="22" name="Rectangle 21"/>
            <p:cNvSpPr/>
            <p:nvPr/>
          </p:nvSpPr>
          <p:spPr>
            <a:xfrm>
              <a:off x="3212352" y="2438401"/>
              <a:ext cx="5139765" cy="355301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softEdge rad="889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download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2000" y="2342029"/>
              <a:ext cx="5118100" cy="3683000"/>
            </a:xfrm>
            <a:prstGeom prst="rect">
              <a:avLst/>
            </a:prstGeom>
          </p:spPr>
        </p:pic>
      </p:grpSp>
      <p:sp>
        <p:nvSpPr>
          <p:cNvPr id="23" name="Rectangle 22"/>
          <p:cNvSpPr/>
          <p:nvPr/>
        </p:nvSpPr>
        <p:spPr>
          <a:xfrm>
            <a:off x="5889812" y="2336801"/>
            <a:ext cx="5139765" cy="3553011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softEdge rad="889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825875" y="4127500"/>
            <a:ext cx="185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BB1123"/>
                </a:solidFill>
              </a:rPr>
              <a:t>EPA HAL = 70 </a:t>
            </a:r>
            <a:r>
              <a:rPr lang="en-US" b="1" dirty="0" err="1" smtClean="0">
                <a:solidFill>
                  <a:srgbClr val="BB1123"/>
                </a:solidFill>
              </a:rPr>
              <a:t>ppt</a:t>
            </a:r>
            <a:endParaRPr lang="en-US" b="1" dirty="0">
              <a:solidFill>
                <a:srgbClr val="BB1123"/>
              </a:solidFill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xmlns="" id="{DAD6BD01-8CE0-4FFF-B993-1BBB819E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0788" y="6540499"/>
            <a:ext cx="5170424" cy="238126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PFAS Source Identification Through Fingerprinting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9950" y="2260326"/>
            <a:ext cx="5162550" cy="358167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429750" y="5461000"/>
            <a:ext cx="2095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(false </a:t>
            </a:r>
            <a:r>
              <a:rPr lang="en-US" sz="1200" dirty="0" err="1" smtClean="0"/>
              <a:t>pos</a:t>
            </a:r>
            <a:r>
              <a:rPr lang="en-US" sz="1200" dirty="0" smtClean="0"/>
              <a:t> rate)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 rot="16200000">
            <a:off x="5417752" y="2517773"/>
            <a:ext cx="1386275" cy="287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(true </a:t>
            </a:r>
            <a:r>
              <a:rPr lang="en-US" sz="1200" dirty="0" err="1" smtClean="0"/>
              <a:t>pos</a:t>
            </a:r>
            <a:r>
              <a:rPr lang="en-US" sz="1200" dirty="0" smtClean="0"/>
              <a:t> rate)</a:t>
            </a:r>
            <a:endParaRPr lang="en-US" sz="1200" dirty="0"/>
          </a:p>
        </p:txBody>
      </p:sp>
      <p:sp>
        <p:nvSpPr>
          <p:cNvPr id="10" name="Right Triangle 9"/>
          <p:cNvSpPr/>
          <p:nvPr/>
        </p:nvSpPr>
        <p:spPr>
          <a:xfrm rot="16200000">
            <a:off x="7532690" y="1706561"/>
            <a:ext cx="2682877" cy="4127499"/>
          </a:xfrm>
          <a:prstGeom prst="rtTriangle">
            <a:avLst/>
          </a:prstGeom>
          <a:solidFill>
            <a:srgbClr val="FF0000">
              <a:alpha val="1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7407275" y="3184525"/>
            <a:ext cx="180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Good model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sp>
        <p:nvSpPr>
          <p:cNvPr id="24" name="Right Triangle 23"/>
          <p:cNvSpPr/>
          <p:nvPr/>
        </p:nvSpPr>
        <p:spPr>
          <a:xfrm rot="16200000" flipH="1" flipV="1">
            <a:off x="7532686" y="1722439"/>
            <a:ext cx="2666999" cy="4111624"/>
          </a:xfrm>
          <a:prstGeom prst="rtTriangle">
            <a:avLst/>
          </a:prstGeom>
          <a:solidFill>
            <a:srgbClr val="008000">
              <a:alpha val="1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008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063694" y="171987"/>
            <a:ext cx="8248429" cy="6416456"/>
            <a:chOff x="2063694" y="171987"/>
            <a:chExt cx="8248429" cy="6416456"/>
          </a:xfrm>
        </p:grpSpPr>
        <p:sp>
          <p:nvSpPr>
            <p:cNvPr id="7" name="Rectangle 6"/>
            <p:cNvSpPr/>
            <p:nvPr/>
          </p:nvSpPr>
          <p:spPr>
            <a:xfrm>
              <a:off x="2063694" y="171987"/>
              <a:ext cx="7553649" cy="641645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softEdge rad="508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2193641" y="298359"/>
              <a:ext cx="8118482" cy="6150370"/>
              <a:chOff x="2193641" y="298359"/>
              <a:chExt cx="8118482" cy="6150370"/>
            </a:xfrm>
          </p:grpSpPr>
          <p:sp>
            <p:nvSpPr>
              <p:cNvPr id="10" name="Freeform: Shape 17">
                <a:extLst>
                  <a:ext uri="{FF2B5EF4-FFF2-40B4-BE49-F238E27FC236}">
                    <a16:creationId xmlns:a16="http://schemas.microsoft.com/office/drawing/2014/main" xmlns="" id="{C33D43AC-3E5C-4C93-913D-166889111514}"/>
                  </a:ext>
                </a:extLst>
              </p:cNvPr>
              <p:cNvSpPr/>
              <p:nvPr/>
            </p:nvSpPr>
            <p:spPr>
              <a:xfrm>
                <a:off x="4336300" y="1337707"/>
                <a:ext cx="5120638" cy="486066"/>
              </a:xfrm>
              <a:custGeom>
                <a:avLst/>
                <a:gdLst>
                  <a:gd name="connsiteX0" fmla="*/ 0 w 4976261"/>
                  <a:gd name="connsiteY0" fmla="*/ 693019 h 731520"/>
                  <a:gd name="connsiteX1" fmla="*/ 48126 w 4976261"/>
                  <a:gd name="connsiteY1" fmla="*/ 673768 h 731520"/>
                  <a:gd name="connsiteX2" fmla="*/ 125128 w 4976261"/>
                  <a:gd name="connsiteY2" fmla="*/ 616017 h 731520"/>
                  <a:gd name="connsiteX3" fmla="*/ 154004 w 4976261"/>
                  <a:gd name="connsiteY3" fmla="*/ 596766 h 731520"/>
                  <a:gd name="connsiteX4" fmla="*/ 221381 w 4976261"/>
                  <a:gd name="connsiteY4" fmla="*/ 529389 h 731520"/>
                  <a:gd name="connsiteX5" fmla="*/ 240631 w 4976261"/>
                  <a:gd name="connsiteY5" fmla="*/ 500514 h 731520"/>
                  <a:gd name="connsiteX6" fmla="*/ 288757 w 4976261"/>
                  <a:gd name="connsiteY6" fmla="*/ 462013 h 731520"/>
                  <a:gd name="connsiteX7" fmla="*/ 346509 w 4976261"/>
                  <a:gd name="connsiteY7" fmla="*/ 404261 h 731520"/>
                  <a:gd name="connsiteX8" fmla="*/ 404261 w 4976261"/>
                  <a:gd name="connsiteY8" fmla="*/ 356135 h 731520"/>
                  <a:gd name="connsiteX9" fmla="*/ 471637 w 4976261"/>
                  <a:gd name="connsiteY9" fmla="*/ 317634 h 731520"/>
                  <a:gd name="connsiteX10" fmla="*/ 500513 w 4976261"/>
                  <a:gd name="connsiteY10" fmla="*/ 298383 h 731520"/>
                  <a:gd name="connsiteX11" fmla="*/ 529389 w 4976261"/>
                  <a:gd name="connsiteY11" fmla="*/ 288758 h 731520"/>
                  <a:gd name="connsiteX12" fmla="*/ 837397 w 4976261"/>
                  <a:gd name="connsiteY12" fmla="*/ 259882 h 731520"/>
                  <a:gd name="connsiteX13" fmla="*/ 1299410 w 4976261"/>
                  <a:gd name="connsiteY13" fmla="*/ 250257 h 731520"/>
                  <a:gd name="connsiteX14" fmla="*/ 1376412 w 4976261"/>
                  <a:gd name="connsiteY14" fmla="*/ 269507 h 731520"/>
                  <a:gd name="connsiteX15" fmla="*/ 1414913 w 4976261"/>
                  <a:gd name="connsiteY15" fmla="*/ 279133 h 731520"/>
                  <a:gd name="connsiteX16" fmla="*/ 1443789 w 4976261"/>
                  <a:gd name="connsiteY16" fmla="*/ 298383 h 731520"/>
                  <a:gd name="connsiteX17" fmla="*/ 1530416 w 4976261"/>
                  <a:gd name="connsiteY17" fmla="*/ 327259 h 731520"/>
                  <a:gd name="connsiteX18" fmla="*/ 1559292 w 4976261"/>
                  <a:gd name="connsiteY18" fmla="*/ 336884 h 731520"/>
                  <a:gd name="connsiteX19" fmla="*/ 1626669 w 4976261"/>
                  <a:gd name="connsiteY19" fmla="*/ 375385 h 731520"/>
                  <a:gd name="connsiteX20" fmla="*/ 1742172 w 4976261"/>
                  <a:gd name="connsiteY20" fmla="*/ 423512 h 731520"/>
                  <a:gd name="connsiteX21" fmla="*/ 1857675 w 4976261"/>
                  <a:gd name="connsiteY21" fmla="*/ 500514 h 731520"/>
                  <a:gd name="connsiteX22" fmla="*/ 1915427 w 4976261"/>
                  <a:gd name="connsiteY22" fmla="*/ 539015 h 731520"/>
                  <a:gd name="connsiteX23" fmla="*/ 1944303 w 4976261"/>
                  <a:gd name="connsiteY23" fmla="*/ 558265 h 731520"/>
                  <a:gd name="connsiteX24" fmla="*/ 1982804 w 4976261"/>
                  <a:gd name="connsiteY24" fmla="*/ 577516 h 731520"/>
                  <a:gd name="connsiteX25" fmla="*/ 2011680 w 4976261"/>
                  <a:gd name="connsiteY25" fmla="*/ 596766 h 731520"/>
                  <a:gd name="connsiteX26" fmla="*/ 2107932 w 4976261"/>
                  <a:gd name="connsiteY26" fmla="*/ 625642 h 731520"/>
                  <a:gd name="connsiteX27" fmla="*/ 2156059 w 4976261"/>
                  <a:gd name="connsiteY27" fmla="*/ 635267 h 731520"/>
                  <a:gd name="connsiteX28" fmla="*/ 2213810 w 4976261"/>
                  <a:gd name="connsiteY28" fmla="*/ 654518 h 731520"/>
                  <a:gd name="connsiteX29" fmla="*/ 2329313 w 4976261"/>
                  <a:gd name="connsiteY29" fmla="*/ 693019 h 731520"/>
                  <a:gd name="connsiteX30" fmla="*/ 2387065 w 4976261"/>
                  <a:gd name="connsiteY30" fmla="*/ 712269 h 731520"/>
                  <a:gd name="connsiteX31" fmla="*/ 2464067 w 4976261"/>
                  <a:gd name="connsiteY31" fmla="*/ 731520 h 731520"/>
                  <a:gd name="connsiteX32" fmla="*/ 3176336 w 4976261"/>
                  <a:gd name="connsiteY32" fmla="*/ 721895 h 731520"/>
                  <a:gd name="connsiteX33" fmla="*/ 3224463 w 4976261"/>
                  <a:gd name="connsiteY33" fmla="*/ 702644 h 731520"/>
                  <a:gd name="connsiteX34" fmla="*/ 3262964 w 4976261"/>
                  <a:gd name="connsiteY34" fmla="*/ 693019 h 731520"/>
                  <a:gd name="connsiteX35" fmla="*/ 3311090 w 4976261"/>
                  <a:gd name="connsiteY35" fmla="*/ 654518 h 731520"/>
                  <a:gd name="connsiteX36" fmla="*/ 3330341 w 4976261"/>
                  <a:gd name="connsiteY36" fmla="*/ 625642 h 731520"/>
                  <a:gd name="connsiteX37" fmla="*/ 3388092 w 4976261"/>
                  <a:gd name="connsiteY37" fmla="*/ 587141 h 731520"/>
                  <a:gd name="connsiteX38" fmla="*/ 3416968 w 4976261"/>
                  <a:gd name="connsiteY38" fmla="*/ 567891 h 731520"/>
                  <a:gd name="connsiteX39" fmla="*/ 3455469 w 4976261"/>
                  <a:gd name="connsiteY39" fmla="*/ 539015 h 731520"/>
                  <a:gd name="connsiteX40" fmla="*/ 3493970 w 4976261"/>
                  <a:gd name="connsiteY40" fmla="*/ 519764 h 731520"/>
                  <a:gd name="connsiteX41" fmla="*/ 3551722 w 4976261"/>
                  <a:gd name="connsiteY41" fmla="*/ 462013 h 731520"/>
                  <a:gd name="connsiteX42" fmla="*/ 3580597 w 4976261"/>
                  <a:gd name="connsiteY42" fmla="*/ 442762 h 731520"/>
                  <a:gd name="connsiteX43" fmla="*/ 3609473 w 4976261"/>
                  <a:gd name="connsiteY43" fmla="*/ 413886 h 731520"/>
                  <a:gd name="connsiteX44" fmla="*/ 3647974 w 4976261"/>
                  <a:gd name="connsiteY44" fmla="*/ 404261 h 731520"/>
                  <a:gd name="connsiteX45" fmla="*/ 3715351 w 4976261"/>
                  <a:gd name="connsiteY45" fmla="*/ 375385 h 731520"/>
                  <a:gd name="connsiteX46" fmla="*/ 3801979 w 4976261"/>
                  <a:gd name="connsiteY46" fmla="*/ 327259 h 731520"/>
                  <a:gd name="connsiteX47" fmla="*/ 3859730 w 4976261"/>
                  <a:gd name="connsiteY47" fmla="*/ 288758 h 731520"/>
                  <a:gd name="connsiteX48" fmla="*/ 3888606 w 4976261"/>
                  <a:gd name="connsiteY48" fmla="*/ 259882 h 731520"/>
                  <a:gd name="connsiteX49" fmla="*/ 3975233 w 4976261"/>
                  <a:gd name="connsiteY49" fmla="*/ 202131 h 731520"/>
                  <a:gd name="connsiteX50" fmla="*/ 4013734 w 4976261"/>
                  <a:gd name="connsiteY50" fmla="*/ 173255 h 731520"/>
                  <a:gd name="connsiteX51" fmla="*/ 4090736 w 4976261"/>
                  <a:gd name="connsiteY51" fmla="*/ 96253 h 731520"/>
                  <a:gd name="connsiteX52" fmla="*/ 4148488 w 4976261"/>
                  <a:gd name="connsiteY52" fmla="*/ 67377 h 731520"/>
                  <a:gd name="connsiteX53" fmla="*/ 4206240 w 4976261"/>
                  <a:gd name="connsiteY53" fmla="*/ 28876 h 731520"/>
                  <a:gd name="connsiteX54" fmla="*/ 4244741 w 4976261"/>
                  <a:gd name="connsiteY54" fmla="*/ 19251 h 731520"/>
                  <a:gd name="connsiteX55" fmla="*/ 4302492 w 4976261"/>
                  <a:gd name="connsiteY55" fmla="*/ 0 h 731520"/>
                  <a:gd name="connsiteX56" fmla="*/ 4437246 w 4976261"/>
                  <a:gd name="connsiteY56" fmla="*/ 9625 h 731520"/>
                  <a:gd name="connsiteX57" fmla="*/ 4504623 w 4976261"/>
                  <a:gd name="connsiteY57" fmla="*/ 48126 h 731520"/>
                  <a:gd name="connsiteX58" fmla="*/ 4543124 w 4976261"/>
                  <a:gd name="connsiteY58" fmla="*/ 57752 h 731520"/>
                  <a:gd name="connsiteX59" fmla="*/ 4610501 w 4976261"/>
                  <a:gd name="connsiteY59" fmla="*/ 96253 h 731520"/>
                  <a:gd name="connsiteX60" fmla="*/ 4639376 w 4976261"/>
                  <a:gd name="connsiteY60" fmla="*/ 105878 h 731520"/>
                  <a:gd name="connsiteX61" fmla="*/ 4668252 w 4976261"/>
                  <a:gd name="connsiteY61" fmla="*/ 134754 h 731520"/>
                  <a:gd name="connsiteX62" fmla="*/ 4726004 w 4976261"/>
                  <a:gd name="connsiteY62" fmla="*/ 154004 h 731520"/>
                  <a:gd name="connsiteX63" fmla="*/ 4783755 w 4976261"/>
                  <a:gd name="connsiteY63" fmla="*/ 192505 h 731520"/>
                  <a:gd name="connsiteX64" fmla="*/ 4812631 w 4976261"/>
                  <a:gd name="connsiteY64" fmla="*/ 211756 h 731520"/>
                  <a:gd name="connsiteX65" fmla="*/ 4870383 w 4976261"/>
                  <a:gd name="connsiteY65" fmla="*/ 231006 h 731520"/>
                  <a:gd name="connsiteX66" fmla="*/ 4899259 w 4976261"/>
                  <a:gd name="connsiteY66" fmla="*/ 240632 h 731520"/>
                  <a:gd name="connsiteX67" fmla="*/ 4976261 w 4976261"/>
                  <a:gd name="connsiteY67" fmla="*/ 288758 h 73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4976261" h="731520">
                    <a:moveTo>
                      <a:pt x="0" y="693019"/>
                    </a:moveTo>
                    <a:cubicBezTo>
                      <a:pt x="16042" y="686602"/>
                      <a:pt x="33411" y="682823"/>
                      <a:pt x="48126" y="673768"/>
                    </a:cubicBezTo>
                    <a:cubicBezTo>
                      <a:pt x="75451" y="656953"/>
                      <a:pt x="98433" y="633814"/>
                      <a:pt x="125128" y="616017"/>
                    </a:cubicBezTo>
                    <a:cubicBezTo>
                      <a:pt x="134753" y="609600"/>
                      <a:pt x="145405" y="604505"/>
                      <a:pt x="154004" y="596766"/>
                    </a:cubicBezTo>
                    <a:cubicBezTo>
                      <a:pt x="177612" y="575518"/>
                      <a:pt x="203763" y="555816"/>
                      <a:pt x="221381" y="529389"/>
                    </a:cubicBezTo>
                    <a:cubicBezTo>
                      <a:pt x="227798" y="519764"/>
                      <a:pt x="232451" y="508694"/>
                      <a:pt x="240631" y="500514"/>
                    </a:cubicBezTo>
                    <a:cubicBezTo>
                      <a:pt x="255158" y="485987"/>
                      <a:pt x="273556" y="475832"/>
                      <a:pt x="288757" y="462013"/>
                    </a:cubicBezTo>
                    <a:cubicBezTo>
                      <a:pt x="308902" y="443700"/>
                      <a:pt x="323857" y="419362"/>
                      <a:pt x="346509" y="404261"/>
                    </a:cubicBezTo>
                    <a:cubicBezTo>
                      <a:pt x="418190" y="356475"/>
                      <a:pt x="330163" y="417885"/>
                      <a:pt x="404261" y="356135"/>
                    </a:cubicBezTo>
                    <a:cubicBezTo>
                      <a:pt x="429848" y="334812"/>
                      <a:pt x="441675" y="334755"/>
                      <a:pt x="471637" y="317634"/>
                    </a:cubicBezTo>
                    <a:cubicBezTo>
                      <a:pt x="481681" y="311895"/>
                      <a:pt x="490166" y="303556"/>
                      <a:pt x="500513" y="298383"/>
                    </a:cubicBezTo>
                    <a:cubicBezTo>
                      <a:pt x="509588" y="293846"/>
                      <a:pt x="519633" y="291545"/>
                      <a:pt x="529389" y="288758"/>
                    </a:cubicBezTo>
                    <a:cubicBezTo>
                      <a:pt x="634286" y="258788"/>
                      <a:pt x="697528" y="269873"/>
                      <a:pt x="837397" y="259882"/>
                    </a:cubicBezTo>
                    <a:cubicBezTo>
                      <a:pt x="1038944" y="209497"/>
                      <a:pt x="887951" y="239971"/>
                      <a:pt x="1299410" y="250257"/>
                    </a:cubicBezTo>
                    <a:lnTo>
                      <a:pt x="1376412" y="269507"/>
                    </a:lnTo>
                    <a:lnTo>
                      <a:pt x="1414913" y="279133"/>
                    </a:lnTo>
                    <a:cubicBezTo>
                      <a:pt x="1424538" y="285550"/>
                      <a:pt x="1433442" y="293210"/>
                      <a:pt x="1443789" y="298383"/>
                    </a:cubicBezTo>
                    <a:cubicBezTo>
                      <a:pt x="1488040" y="320509"/>
                      <a:pt x="1487524" y="315004"/>
                      <a:pt x="1530416" y="327259"/>
                    </a:cubicBezTo>
                    <a:cubicBezTo>
                      <a:pt x="1540172" y="330046"/>
                      <a:pt x="1549667" y="333676"/>
                      <a:pt x="1559292" y="336884"/>
                    </a:cubicBezTo>
                    <a:cubicBezTo>
                      <a:pt x="1583231" y="352843"/>
                      <a:pt x="1598753" y="364916"/>
                      <a:pt x="1626669" y="375385"/>
                    </a:cubicBezTo>
                    <a:cubicBezTo>
                      <a:pt x="1687821" y="398317"/>
                      <a:pt x="1664595" y="365329"/>
                      <a:pt x="1742172" y="423512"/>
                    </a:cubicBezTo>
                    <a:cubicBezTo>
                      <a:pt x="1930819" y="564996"/>
                      <a:pt x="1745681" y="433317"/>
                      <a:pt x="1857675" y="500514"/>
                    </a:cubicBezTo>
                    <a:cubicBezTo>
                      <a:pt x="1877514" y="512418"/>
                      <a:pt x="1896176" y="526181"/>
                      <a:pt x="1915427" y="539015"/>
                    </a:cubicBezTo>
                    <a:cubicBezTo>
                      <a:pt x="1925052" y="545432"/>
                      <a:pt x="1933956" y="553091"/>
                      <a:pt x="1944303" y="558265"/>
                    </a:cubicBezTo>
                    <a:cubicBezTo>
                      <a:pt x="1957137" y="564682"/>
                      <a:pt x="1970346" y="570397"/>
                      <a:pt x="1982804" y="577516"/>
                    </a:cubicBezTo>
                    <a:cubicBezTo>
                      <a:pt x="1992848" y="583255"/>
                      <a:pt x="2001109" y="592068"/>
                      <a:pt x="2011680" y="596766"/>
                    </a:cubicBezTo>
                    <a:cubicBezTo>
                      <a:pt x="2035678" y="607432"/>
                      <a:pt x="2079931" y="619420"/>
                      <a:pt x="2107932" y="625642"/>
                    </a:cubicBezTo>
                    <a:cubicBezTo>
                      <a:pt x="2123902" y="629191"/>
                      <a:pt x="2140275" y="630962"/>
                      <a:pt x="2156059" y="635267"/>
                    </a:cubicBezTo>
                    <a:cubicBezTo>
                      <a:pt x="2175636" y="640606"/>
                      <a:pt x="2194560" y="648101"/>
                      <a:pt x="2213810" y="654518"/>
                    </a:cubicBezTo>
                    <a:lnTo>
                      <a:pt x="2329313" y="693019"/>
                    </a:lnTo>
                    <a:cubicBezTo>
                      <a:pt x="2348564" y="699436"/>
                      <a:pt x="2367379" y="707347"/>
                      <a:pt x="2387065" y="712269"/>
                    </a:cubicBezTo>
                    <a:lnTo>
                      <a:pt x="2464067" y="731520"/>
                    </a:lnTo>
                    <a:cubicBezTo>
                      <a:pt x="2701490" y="728312"/>
                      <a:pt x="2939062" y="730905"/>
                      <a:pt x="3176336" y="721895"/>
                    </a:cubicBezTo>
                    <a:cubicBezTo>
                      <a:pt x="3193602" y="721239"/>
                      <a:pt x="3208072" y="708108"/>
                      <a:pt x="3224463" y="702644"/>
                    </a:cubicBezTo>
                    <a:cubicBezTo>
                      <a:pt x="3237013" y="698461"/>
                      <a:pt x="3250130" y="696227"/>
                      <a:pt x="3262964" y="693019"/>
                    </a:cubicBezTo>
                    <a:cubicBezTo>
                      <a:pt x="3318130" y="610267"/>
                      <a:pt x="3244675" y="707649"/>
                      <a:pt x="3311090" y="654518"/>
                    </a:cubicBezTo>
                    <a:cubicBezTo>
                      <a:pt x="3320123" y="647291"/>
                      <a:pt x="3321635" y="633260"/>
                      <a:pt x="3330341" y="625642"/>
                    </a:cubicBezTo>
                    <a:cubicBezTo>
                      <a:pt x="3347753" y="610407"/>
                      <a:pt x="3368842" y="599975"/>
                      <a:pt x="3388092" y="587141"/>
                    </a:cubicBezTo>
                    <a:cubicBezTo>
                      <a:pt x="3397717" y="580724"/>
                      <a:pt x="3407714" y="574832"/>
                      <a:pt x="3416968" y="567891"/>
                    </a:cubicBezTo>
                    <a:cubicBezTo>
                      <a:pt x="3429802" y="558266"/>
                      <a:pt x="3441865" y="547517"/>
                      <a:pt x="3455469" y="539015"/>
                    </a:cubicBezTo>
                    <a:cubicBezTo>
                      <a:pt x="3467636" y="531410"/>
                      <a:pt x="3482766" y="528727"/>
                      <a:pt x="3493970" y="519764"/>
                    </a:cubicBezTo>
                    <a:cubicBezTo>
                      <a:pt x="3515229" y="502757"/>
                      <a:pt x="3529070" y="477115"/>
                      <a:pt x="3551722" y="462013"/>
                    </a:cubicBezTo>
                    <a:cubicBezTo>
                      <a:pt x="3561347" y="455596"/>
                      <a:pt x="3571710" y="450168"/>
                      <a:pt x="3580597" y="442762"/>
                    </a:cubicBezTo>
                    <a:cubicBezTo>
                      <a:pt x="3591054" y="434048"/>
                      <a:pt x="3597654" y="420640"/>
                      <a:pt x="3609473" y="413886"/>
                    </a:cubicBezTo>
                    <a:cubicBezTo>
                      <a:pt x="3620959" y="407323"/>
                      <a:pt x="3635140" y="407469"/>
                      <a:pt x="3647974" y="404261"/>
                    </a:cubicBezTo>
                    <a:cubicBezTo>
                      <a:pt x="3753087" y="334188"/>
                      <a:pt x="3591033" y="437544"/>
                      <a:pt x="3715351" y="375385"/>
                    </a:cubicBezTo>
                    <a:cubicBezTo>
                      <a:pt x="3847728" y="309196"/>
                      <a:pt x="3722131" y="353874"/>
                      <a:pt x="3801979" y="327259"/>
                    </a:cubicBezTo>
                    <a:cubicBezTo>
                      <a:pt x="3821229" y="314425"/>
                      <a:pt x="3843370" y="305118"/>
                      <a:pt x="3859730" y="288758"/>
                    </a:cubicBezTo>
                    <a:cubicBezTo>
                      <a:pt x="3869355" y="279133"/>
                      <a:pt x="3877861" y="268239"/>
                      <a:pt x="3888606" y="259882"/>
                    </a:cubicBezTo>
                    <a:cubicBezTo>
                      <a:pt x="3975341" y="192421"/>
                      <a:pt x="3917427" y="245486"/>
                      <a:pt x="3975233" y="202131"/>
                    </a:cubicBezTo>
                    <a:cubicBezTo>
                      <a:pt x="3988067" y="192506"/>
                      <a:pt x="4001908" y="184095"/>
                      <a:pt x="4013734" y="173255"/>
                    </a:cubicBezTo>
                    <a:cubicBezTo>
                      <a:pt x="4040492" y="148727"/>
                      <a:pt x="4056300" y="107732"/>
                      <a:pt x="4090736" y="96253"/>
                    </a:cubicBezTo>
                    <a:cubicBezTo>
                      <a:pt x="4119675" y="86606"/>
                      <a:pt x="4123611" y="88108"/>
                      <a:pt x="4148488" y="67377"/>
                    </a:cubicBezTo>
                    <a:cubicBezTo>
                      <a:pt x="4190636" y="32254"/>
                      <a:pt x="4159905" y="42114"/>
                      <a:pt x="4206240" y="28876"/>
                    </a:cubicBezTo>
                    <a:cubicBezTo>
                      <a:pt x="4218960" y="25242"/>
                      <a:pt x="4232070" y="23052"/>
                      <a:pt x="4244741" y="19251"/>
                    </a:cubicBezTo>
                    <a:cubicBezTo>
                      <a:pt x="4264177" y="13420"/>
                      <a:pt x="4302492" y="0"/>
                      <a:pt x="4302492" y="0"/>
                    </a:cubicBezTo>
                    <a:cubicBezTo>
                      <a:pt x="4347410" y="3208"/>
                      <a:pt x="4392522" y="4363"/>
                      <a:pt x="4437246" y="9625"/>
                    </a:cubicBezTo>
                    <a:cubicBezTo>
                      <a:pt x="4475741" y="14154"/>
                      <a:pt x="4466858" y="29244"/>
                      <a:pt x="4504623" y="48126"/>
                    </a:cubicBezTo>
                    <a:cubicBezTo>
                      <a:pt x="4516455" y="54042"/>
                      <a:pt x="4530738" y="53107"/>
                      <a:pt x="4543124" y="57752"/>
                    </a:cubicBezTo>
                    <a:cubicBezTo>
                      <a:pt x="4610628" y="83066"/>
                      <a:pt x="4554645" y="68325"/>
                      <a:pt x="4610501" y="96253"/>
                    </a:cubicBezTo>
                    <a:cubicBezTo>
                      <a:pt x="4619576" y="100790"/>
                      <a:pt x="4629751" y="102670"/>
                      <a:pt x="4639376" y="105878"/>
                    </a:cubicBezTo>
                    <a:cubicBezTo>
                      <a:pt x="4649001" y="115503"/>
                      <a:pt x="4656353" y="128143"/>
                      <a:pt x="4668252" y="134754"/>
                    </a:cubicBezTo>
                    <a:cubicBezTo>
                      <a:pt x="4685990" y="144609"/>
                      <a:pt x="4726004" y="154004"/>
                      <a:pt x="4726004" y="154004"/>
                    </a:cubicBezTo>
                    <a:lnTo>
                      <a:pt x="4783755" y="192505"/>
                    </a:lnTo>
                    <a:cubicBezTo>
                      <a:pt x="4793380" y="198922"/>
                      <a:pt x="4801656" y="208098"/>
                      <a:pt x="4812631" y="211756"/>
                    </a:cubicBezTo>
                    <a:lnTo>
                      <a:pt x="4870383" y="231006"/>
                    </a:lnTo>
                    <a:cubicBezTo>
                      <a:pt x="4880008" y="234214"/>
                      <a:pt x="4890817" y="235004"/>
                      <a:pt x="4899259" y="240632"/>
                    </a:cubicBezTo>
                    <a:cubicBezTo>
                      <a:pt x="4962979" y="283113"/>
                      <a:pt x="4936316" y="268787"/>
                      <a:pt x="4976261" y="288758"/>
                    </a:cubicBezTo>
                  </a:path>
                </a:pathLst>
              </a:custGeom>
              <a:noFill/>
              <a:ln w="28575" cmpd="sng">
                <a:solidFill>
                  <a:srgbClr val="843C0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xmlns="" id="{91320BAC-A395-449D-AE1A-D8CD725F9E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5946" y="1337707"/>
                <a:ext cx="0" cy="1078030"/>
              </a:xfrm>
              <a:prstGeom prst="line">
                <a:avLst/>
              </a:prstGeom>
              <a:ln w="76200" cmpd="sng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7002CF73-FF8B-4897-B3CA-4576A2E95B92}"/>
                  </a:ext>
                </a:extLst>
              </p:cNvPr>
              <p:cNvCxnSpPr/>
              <p:nvPr/>
            </p:nvCxnSpPr>
            <p:spPr>
              <a:xfrm>
                <a:off x="6076868" y="1364978"/>
                <a:ext cx="0" cy="1366788"/>
              </a:xfrm>
              <a:prstGeom prst="line">
                <a:avLst/>
              </a:prstGeom>
              <a:ln w="76200" cmpd="sng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Oval 12"/>
              <p:cNvSpPr/>
              <p:nvPr/>
            </p:nvSpPr>
            <p:spPr>
              <a:xfrm>
                <a:off x="3585007" y="2295628"/>
                <a:ext cx="3049509" cy="81337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  <a:alpha val="7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  <a:alpha val="74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  <a:alpha val="74000"/>
                    </a:schemeClr>
                  </a:gs>
                </a:gsLst>
                <a:lin ang="54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/>
                  <a:t>Water Bearing Zone 1</a:t>
                </a:r>
                <a:endParaRPr lang="en-US" sz="1200" dirty="0"/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xmlns="" id="{F1170044-219F-48F2-9A4C-B76819D7B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6299" y="3744027"/>
                <a:ext cx="5120641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Freeform: Shape 18">
                <a:extLst>
                  <a:ext uri="{FF2B5EF4-FFF2-40B4-BE49-F238E27FC236}">
                    <a16:creationId xmlns:a16="http://schemas.microsoft.com/office/drawing/2014/main" xmlns="" id="{AD1FE2CC-F546-4813-940A-9893220F34DB}"/>
                  </a:ext>
                </a:extLst>
              </p:cNvPr>
              <p:cNvSpPr/>
              <p:nvPr/>
            </p:nvSpPr>
            <p:spPr>
              <a:xfrm>
                <a:off x="4336299" y="4381705"/>
                <a:ext cx="5120641" cy="488481"/>
              </a:xfrm>
              <a:custGeom>
                <a:avLst/>
                <a:gdLst>
                  <a:gd name="connsiteX0" fmla="*/ 0 w 4908884"/>
                  <a:gd name="connsiteY0" fmla="*/ 388921 h 533300"/>
                  <a:gd name="connsiteX1" fmla="*/ 154004 w 4908884"/>
                  <a:gd name="connsiteY1" fmla="*/ 398546 h 533300"/>
                  <a:gd name="connsiteX2" fmla="*/ 221381 w 4908884"/>
                  <a:gd name="connsiteY2" fmla="*/ 408171 h 533300"/>
                  <a:gd name="connsiteX3" fmla="*/ 654518 w 4908884"/>
                  <a:gd name="connsiteY3" fmla="*/ 427422 h 533300"/>
                  <a:gd name="connsiteX4" fmla="*/ 712270 w 4908884"/>
                  <a:gd name="connsiteY4" fmla="*/ 437047 h 533300"/>
                  <a:gd name="connsiteX5" fmla="*/ 818148 w 4908884"/>
                  <a:gd name="connsiteY5" fmla="*/ 465923 h 533300"/>
                  <a:gd name="connsiteX6" fmla="*/ 1347537 w 4908884"/>
                  <a:gd name="connsiteY6" fmla="*/ 475548 h 533300"/>
                  <a:gd name="connsiteX7" fmla="*/ 1405289 w 4908884"/>
                  <a:gd name="connsiteY7" fmla="*/ 485173 h 533300"/>
                  <a:gd name="connsiteX8" fmla="*/ 1472665 w 4908884"/>
                  <a:gd name="connsiteY8" fmla="*/ 494799 h 533300"/>
                  <a:gd name="connsiteX9" fmla="*/ 1520792 w 4908884"/>
                  <a:gd name="connsiteY9" fmla="*/ 504424 h 533300"/>
                  <a:gd name="connsiteX10" fmla="*/ 1597794 w 4908884"/>
                  <a:gd name="connsiteY10" fmla="*/ 523674 h 533300"/>
                  <a:gd name="connsiteX11" fmla="*/ 1655545 w 4908884"/>
                  <a:gd name="connsiteY11" fmla="*/ 533300 h 533300"/>
                  <a:gd name="connsiteX12" fmla="*/ 2675823 w 4908884"/>
                  <a:gd name="connsiteY12" fmla="*/ 523674 h 533300"/>
                  <a:gd name="connsiteX13" fmla="*/ 2743200 w 4908884"/>
                  <a:gd name="connsiteY13" fmla="*/ 504424 h 533300"/>
                  <a:gd name="connsiteX14" fmla="*/ 2820202 w 4908884"/>
                  <a:gd name="connsiteY14" fmla="*/ 485173 h 533300"/>
                  <a:gd name="connsiteX15" fmla="*/ 2935705 w 4908884"/>
                  <a:gd name="connsiteY15" fmla="*/ 456297 h 533300"/>
                  <a:gd name="connsiteX16" fmla="*/ 2983832 w 4908884"/>
                  <a:gd name="connsiteY16" fmla="*/ 437047 h 533300"/>
                  <a:gd name="connsiteX17" fmla="*/ 3022333 w 4908884"/>
                  <a:gd name="connsiteY17" fmla="*/ 408171 h 533300"/>
                  <a:gd name="connsiteX18" fmla="*/ 3080084 w 4908884"/>
                  <a:gd name="connsiteY18" fmla="*/ 388921 h 533300"/>
                  <a:gd name="connsiteX19" fmla="*/ 3262964 w 4908884"/>
                  <a:gd name="connsiteY19" fmla="*/ 244542 h 533300"/>
                  <a:gd name="connsiteX20" fmla="*/ 3359217 w 4908884"/>
                  <a:gd name="connsiteY20" fmla="*/ 157914 h 533300"/>
                  <a:gd name="connsiteX21" fmla="*/ 3407343 w 4908884"/>
                  <a:gd name="connsiteY21" fmla="*/ 119413 h 533300"/>
                  <a:gd name="connsiteX22" fmla="*/ 3445844 w 4908884"/>
                  <a:gd name="connsiteY22" fmla="*/ 90537 h 533300"/>
                  <a:gd name="connsiteX23" fmla="*/ 3551722 w 4908884"/>
                  <a:gd name="connsiteY23" fmla="*/ 42411 h 533300"/>
                  <a:gd name="connsiteX24" fmla="*/ 3715352 w 4908884"/>
                  <a:gd name="connsiteY24" fmla="*/ 52036 h 533300"/>
                  <a:gd name="connsiteX25" fmla="*/ 3782729 w 4908884"/>
                  <a:gd name="connsiteY25" fmla="*/ 80912 h 533300"/>
                  <a:gd name="connsiteX26" fmla="*/ 3830855 w 4908884"/>
                  <a:gd name="connsiteY26" fmla="*/ 90537 h 533300"/>
                  <a:gd name="connsiteX27" fmla="*/ 3869356 w 4908884"/>
                  <a:gd name="connsiteY27" fmla="*/ 100163 h 533300"/>
                  <a:gd name="connsiteX28" fmla="*/ 3917482 w 4908884"/>
                  <a:gd name="connsiteY28" fmla="*/ 90537 h 533300"/>
                  <a:gd name="connsiteX29" fmla="*/ 3946358 w 4908884"/>
                  <a:gd name="connsiteY29" fmla="*/ 71287 h 533300"/>
                  <a:gd name="connsiteX30" fmla="*/ 4052236 w 4908884"/>
                  <a:gd name="connsiteY30" fmla="*/ 23161 h 533300"/>
                  <a:gd name="connsiteX31" fmla="*/ 4081112 w 4908884"/>
                  <a:gd name="connsiteY31" fmla="*/ 3910 h 533300"/>
                  <a:gd name="connsiteX32" fmla="*/ 4494998 w 4908884"/>
                  <a:gd name="connsiteY32" fmla="*/ 23161 h 533300"/>
                  <a:gd name="connsiteX33" fmla="*/ 4562375 w 4908884"/>
                  <a:gd name="connsiteY33" fmla="*/ 52036 h 533300"/>
                  <a:gd name="connsiteX34" fmla="*/ 4639377 w 4908884"/>
                  <a:gd name="connsiteY34" fmla="*/ 100163 h 533300"/>
                  <a:gd name="connsiteX35" fmla="*/ 4668253 w 4908884"/>
                  <a:gd name="connsiteY35" fmla="*/ 109788 h 533300"/>
                  <a:gd name="connsiteX36" fmla="*/ 4706754 w 4908884"/>
                  <a:gd name="connsiteY36" fmla="*/ 129039 h 533300"/>
                  <a:gd name="connsiteX37" fmla="*/ 4764505 w 4908884"/>
                  <a:gd name="connsiteY37" fmla="*/ 148289 h 533300"/>
                  <a:gd name="connsiteX38" fmla="*/ 4851133 w 4908884"/>
                  <a:gd name="connsiteY38" fmla="*/ 138664 h 533300"/>
                  <a:gd name="connsiteX39" fmla="*/ 4908884 w 4908884"/>
                  <a:gd name="connsiteY39" fmla="*/ 119413 h 533300"/>
                  <a:gd name="connsiteX40" fmla="*/ 4908884 w 4908884"/>
                  <a:gd name="connsiteY40" fmla="*/ 109788 h 533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908884" h="533300">
                    <a:moveTo>
                      <a:pt x="0" y="388921"/>
                    </a:moveTo>
                    <a:cubicBezTo>
                      <a:pt x="51335" y="392129"/>
                      <a:pt x="102763" y="394090"/>
                      <a:pt x="154004" y="398546"/>
                    </a:cubicBezTo>
                    <a:cubicBezTo>
                      <a:pt x="176606" y="400511"/>
                      <a:pt x="198732" y="406864"/>
                      <a:pt x="221381" y="408171"/>
                    </a:cubicBezTo>
                    <a:cubicBezTo>
                      <a:pt x="365663" y="416495"/>
                      <a:pt x="510139" y="421005"/>
                      <a:pt x="654518" y="427422"/>
                    </a:cubicBezTo>
                    <a:cubicBezTo>
                      <a:pt x="673769" y="430630"/>
                      <a:pt x="693219" y="432813"/>
                      <a:pt x="712270" y="437047"/>
                    </a:cubicBezTo>
                    <a:cubicBezTo>
                      <a:pt x="757802" y="447165"/>
                      <a:pt x="753321" y="464744"/>
                      <a:pt x="818148" y="465923"/>
                    </a:cubicBezTo>
                    <a:lnTo>
                      <a:pt x="1347537" y="475548"/>
                    </a:lnTo>
                    <a:lnTo>
                      <a:pt x="1405289" y="485173"/>
                    </a:lnTo>
                    <a:cubicBezTo>
                      <a:pt x="1427712" y="488623"/>
                      <a:pt x="1450287" y="491069"/>
                      <a:pt x="1472665" y="494799"/>
                    </a:cubicBezTo>
                    <a:cubicBezTo>
                      <a:pt x="1488802" y="497489"/>
                      <a:pt x="1504851" y="500745"/>
                      <a:pt x="1520792" y="504424"/>
                    </a:cubicBezTo>
                    <a:cubicBezTo>
                      <a:pt x="1546572" y="510373"/>
                      <a:pt x="1571697" y="519324"/>
                      <a:pt x="1597794" y="523674"/>
                    </a:cubicBezTo>
                    <a:lnTo>
                      <a:pt x="1655545" y="533300"/>
                    </a:lnTo>
                    <a:lnTo>
                      <a:pt x="2675823" y="523674"/>
                    </a:lnTo>
                    <a:cubicBezTo>
                      <a:pt x="2692998" y="523362"/>
                      <a:pt x="2725680" y="509202"/>
                      <a:pt x="2743200" y="504424"/>
                    </a:cubicBezTo>
                    <a:cubicBezTo>
                      <a:pt x="2768725" y="497463"/>
                      <a:pt x="2795102" y="493539"/>
                      <a:pt x="2820202" y="485173"/>
                    </a:cubicBezTo>
                    <a:cubicBezTo>
                      <a:pt x="2896468" y="459752"/>
                      <a:pt x="2857938" y="469259"/>
                      <a:pt x="2935705" y="456297"/>
                    </a:cubicBezTo>
                    <a:cubicBezTo>
                      <a:pt x="2951747" y="449880"/>
                      <a:pt x="2968728" y="445438"/>
                      <a:pt x="2983832" y="437047"/>
                    </a:cubicBezTo>
                    <a:cubicBezTo>
                      <a:pt x="2997855" y="429256"/>
                      <a:pt x="3007984" y="415345"/>
                      <a:pt x="3022333" y="408171"/>
                    </a:cubicBezTo>
                    <a:cubicBezTo>
                      <a:pt x="3040482" y="399096"/>
                      <a:pt x="3060834" y="395338"/>
                      <a:pt x="3080084" y="388921"/>
                    </a:cubicBezTo>
                    <a:cubicBezTo>
                      <a:pt x="3141044" y="340795"/>
                      <a:pt x="3208045" y="299461"/>
                      <a:pt x="3262964" y="244542"/>
                    </a:cubicBezTo>
                    <a:cubicBezTo>
                      <a:pt x="3338521" y="168985"/>
                      <a:pt x="3303914" y="194784"/>
                      <a:pt x="3359217" y="157914"/>
                    </a:cubicBezTo>
                    <a:cubicBezTo>
                      <a:pt x="3395747" y="103122"/>
                      <a:pt x="3357275" y="148024"/>
                      <a:pt x="3407343" y="119413"/>
                    </a:cubicBezTo>
                    <a:cubicBezTo>
                      <a:pt x="3421271" y="111454"/>
                      <a:pt x="3431987" y="98620"/>
                      <a:pt x="3445844" y="90537"/>
                    </a:cubicBezTo>
                    <a:cubicBezTo>
                      <a:pt x="3503227" y="57063"/>
                      <a:pt x="3505767" y="57729"/>
                      <a:pt x="3551722" y="42411"/>
                    </a:cubicBezTo>
                    <a:cubicBezTo>
                      <a:pt x="3606265" y="45619"/>
                      <a:pt x="3660961" y="46856"/>
                      <a:pt x="3715352" y="52036"/>
                    </a:cubicBezTo>
                    <a:cubicBezTo>
                      <a:pt x="3785114" y="58680"/>
                      <a:pt x="3725323" y="59385"/>
                      <a:pt x="3782729" y="80912"/>
                    </a:cubicBezTo>
                    <a:cubicBezTo>
                      <a:pt x="3798047" y="86656"/>
                      <a:pt x="3814885" y="86988"/>
                      <a:pt x="3830855" y="90537"/>
                    </a:cubicBezTo>
                    <a:cubicBezTo>
                      <a:pt x="3843769" y="93407"/>
                      <a:pt x="3856522" y="96954"/>
                      <a:pt x="3869356" y="100163"/>
                    </a:cubicBezTo>
                    <a:cubicBezTo>
                      <a:pt x="3885398" y="96954"/>
                      <a:pt x="3902164" y="96281"/>
                      <a:pt x="3917482" y="90537"/>
                    </a:cubicBezTo>
                    <a:cubicBezTo>
                      <a:pt x="3928314" y="86475"/>
                      <a:pt x="3936202" y="76826"/>
                      <a:pt x="3946358" y="71287"/>
                    </a:cubicBezTo>
                    <a:cubicBezTo>
                      <a:pt x="4013993" y="34396"/>
                      <a:pt x="4002656" y="39687"/>
                      <a:pt x="4052236" y="23161"/>
                    </a:cubicBezTo>
                    <a:cubicBezTo>
                      <a:pt x="4061861" y="16744"/>
                      <a:pt x="4069547" y="4199"/>
                      <a:pt x="4081112" y="3910"/>
                    </a:cubicBezTo>
                    <a:cubicBezTo>
                      <a:pt x="4354796" y="-2933"/>
                      <a:pt x="4336864" y="-3197"/>
                      <a:pt x="4494998" y="23161"/>
                    </a:cubicBezTo>
                    <a:cubicBezTo>
                      <a:pt x="4553519" y="62174"/>
                      <a:pt x="4491338" y="25397"/>
                      <a:pt x="4562375" y="52036"/>
                    </a:cubicBezTo>
                    <a:cubicBezTo>
                      <a:pt x="4622232" y="74483"/>
                      <a:pt x="4581563" y="67126"/>
                      <a:pt x="4639377" y="100163"/>
                    </a:cubicBezTo>
                    <a:cubicBezTo>
                      <a:pt x="4648186" y="105197"/>
                      <a:pt x="4658927" y="105791"/>
                      <a:pt x="4668253" y="109788"/>
                    </a:cubicBezTo>
                    <a:cubicBezTo>
                      <a:pt x="4681441" y="115440"/>
                      <a:pt x="4693432" y="123710"/>
                      <a:pt x="4706754" y="129039"/>
                    </a:cubicBezTo>
                    <a:cubicBezTo>
                      <a:pt x="4725594" y="136575"/>
                      <a:pt x="4764505" y="148289"/>
                      <a:pt x="4764505" y="148289"/>
                    </a:cubicBezTo>
                    <a:cubicBezTo>
                      <a:pt x="4793381" y="145081"/>
                      <a:pt x="4822644" y="144362"/>
                      <a:pt x="4851133" y="138664"/>
                    </a:cubicBezTo>
                    <a:cubicBezTo>
                      <a:pt x="4871031" y="134684"/>
                      <a:pt x="4908884" y="139705"/>
                      <a:pt x="4908884" y="119413"/>
                    </a:cubicBezTo>
                    <a:lnTo>
                      <a:pt x="4908884" y="109788"/>
                    </a:lnTo>
                  </a:path>
                </a:pathLst>
              </a:custGeom>
              <a:noFill/>
              <a:ln w="28575" cmpd="sng">
                <a:solidFill>
                  <a:srgbClr val="843C0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xmlns="" id="{06C76252-C727-40A4-A3EC-DB8937FF3A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3171" y="1238245"/>
                <a:ext cx="0" cy="782856"/>
              </a:xfrm>
              <a:prstGeom prst="line">
                <a:avLst/>
              </a:prstGeom>
              <a:ln w="76200" cmpd="sng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xmlns="" id="{C9A27226-30E4-405D-87BF-9136F9E5E6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21836" y="4648355"/>
                <a:ext cx="0" cy="1078030"/>
              </a:xfrm>
              <a:prstGeom prst="line">
                <a:avLst/>
              </a:prstGeom>
              <a:ln w="76200" cmpd="sng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xmlns="" id="{C423C878-4F4F-4C36-BC57-E8BCDDDD34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93925" y="4648355"/>
                <a:ext cx="0" cy="806116"/>
              </a:xfrm>
              <a:prstGeom prst="line">
                <a:avLst/>
              </a:prstGeom>
              <a:ln w="76200" cmpd="sng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xmlns="" id="{820C06C7-2E0B-4E45-9587-9C73DEE4B3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5314" y="4254972"/>
                <a:ext cx="0" cy="1177492"/>
              </a:xfrm>
              <a:prstGeom prst="line">
                <a:avLst/>
              </a:prstGeom>
              <a:ln w="76200" cmpd="sng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xmlns="" id="{A60A6F34-CF97-444D-90F0-42DC76A41AB4}"/>
                  </a:ext>
                </a:extLst>
              </p:cNvPr>
              <p:cNvCxnSpPr>
                <a:cxnSpLocks/>
                <a:stCxn id="10" idx="20"/>
              </p:cNvCxnSpPr>
              <p:nvPr/>
            </p:nvCxnSpPr>
            <p:spPr>
              <a:xfrm>
                <a:off x="6129018" y="1619114"/>
                <a:ext cx="2007158" cy="1255469"/>
              </a:xfrm>
              <a:prstGeom prst="line">
                <a:avLst/>
              </a:prstGeom>
              <a:ln w="285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xmlns="" id="{F55EEA39-35C4-420F-83B9-32675A38EA28}"/>
                  </a:ext>
                </a:extLst>
              </p:cNvPr>
              <p:cNvSpPr txBox="1"/>
              <p:nvPr/>
            </p:nvSpPr>
            <p:spPr>
              <a:xfrm>
                <a:off x="8043200" y="2576755"/>
                <a:ext cx="64082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/>
                    <a:cs typeface="Arial"/>
                  </a:rPr>
                  <a:t>Fault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xmlns="" id="{2A507453-2CBF-42E6-8CB2-67FBDD2C8DB0}"/>
                  </a:ext>
                </a:extLst>
              </p:cNvPr>
              <p:cNvSpPr txBox="1"/>
              <p:nvPr/>
            </p:nvSpPr>
            <p:spPr>
              <a:xfrm>
                <a:off x="4898559" y="961920"/>
                <a:ext cx="49244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/>
                    <a:cs typeface="Arial"/>
                  </a:rPr>
                  <a:t>W1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xmlns="" id="{4114C644-3B58-4C03-A604-9FCCC3BAF549}"/>
                  </a:ext>
                </a:extLst>
              </p:cNvPr>
              <p:cNvSpPr txBox="1"/>
              <p:nvPr/>
            </p:nvSpPr>
            <p:spPr>
              <a:xfrm>
                <a:off x="5879883" y="989297"/>
                <a:ext cx="49244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/>
                    <a:cs typeface="Arial"/>
                  </a:rPr>
                  <a:t>W2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xmlns="" id="{CCB3E146-4CA9-4FC6-AFB2-1BDB93A91CCC}"/>
                  </a:ext>
                </a:extLst>
              </p:cNvPr>
              <p:cNvSpPr txBox="1"/>
              <p:nvPr/>
            </p:nvSpPr>
            <p:spPr>
              <a:xfrm>
                <a:off x="8568236" y="903585"/>
                <a:ext cx="49244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/>
                    <a:cs typeface="Arial"/>
                  </a:rPr>
                  <a:t>W3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xmlns="" id="{4B7A1DBE-E00B-498B-A542-CFF1E0F47081}"/>
                  </a:ext>
                </a:extLst>
              </p:cNvPr>
              <p:cNvSpPr txBox="1"/>
              <p:nvPr/>
            </p:nvSpPr>
            <p:spPr>
              <a:xfrm>
                <a:off x="4709400" y="4351042"/>
                <a:ext cx="49244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/>
                    <a:cs typeface="Arial"/>
                  </a:rPr>
                  <a:t>W4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xmlns="" id="{B8BB8F37-4667-4C56-BA16-85A56F3DD6B8}"/>
                  </a:ext>
                </a:extLst>
              </p:cNvPr>
              <p:cNvSpPr txBox="1"/>
              <p:nvPr/>
            </p:nvSpPr>
            <p:spPr>
              <a:xfrm>
                <a:off x="7181458" y="4326382"/>
                <a:ext cx="49244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/>
                    <a:cs typeface="Arial"/>
                  </a:rPr>
                  <a:t>W5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xmlns="" id="{62A231E7-0843-4EE0-B979-954863184CF4}"/>
                  </a:ext>
                </a:extLst>
              </p:cNvPr>
              <p:cNvSpPr txBox="1"/>
              <p:nvPr/>
            </p:nvSpPr>
            <p:spPr>
              <a:xfrm>
                <a:off x="8466385" y="3941355"/>
                <a:ext cx="49244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/>
                    <a:cs typeface="Arial"/>
                  </a:rPr>
                  <a:t>W6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xmlns="" id="{E7EF0F67-8B5D-47F1-B907-EB028FAE14B4}"/>
                  </a:ext>
                </a:extLst>
              </p:cNvPr>
              <p:cNvSpPr txBox="1"/>
              <p:nvPr/>
            </p:nvSpPr>
            <p:spPr>
              <a:xfrm>
                <a:off x="4368383" y="1766455"/>
                <a:ext cx="32573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latin typeface="Arial"/>
                    <a:cs typeface="Arial"/>
                  </a:rPr>
                  <a:t>A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xmlns="" id="{E5E4DA6D-2B78-435A-8C4D-6C351541C8A7}"/>
                  </a:ext>
                </a:extLst>
              </p:cNvPr>
              <p:cNvSpPr txBox="1"/>
              <p:nvPr/>
            </p:nvSpPr>
            <p:spPr>
              <a:xfrm>
                <a:off x="9116766" y="1505018"/>
                <a:ext cx="36720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latin typeface="Arial"/>
                    <a:cs typeface="Arial"/>
                  </a:rPr>
                  <a:t>A’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24E94E47-41BC-4C39-8123-EF07448AB74D}"/>
                  </a:ext>
                </a:extLst>
              </p:cNvPr>
              <p:cNvSpPr txBox="1"/>
              <p:nvPr/>
            </p:nvSpPr>
            <p:spPr>
              <a:xfrm>
                <a:off x="4320258" y="4744853"/>
                <a:ext cx="3328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latin typeface="Arial"/>
                    <a:cs typeface="Arial"/>
                  </a:rPr>
                  <a:t>B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xmlns="" id="{FCB2A748-3B83-45F5-A2D0-FAFC353411A8}"/>
                  </a:ext>
                </a:extLst>
              </p:cNvPr>
              <p:cNvSpPr txBox="1"/>
              <p:nvPr/>
            </p:nvSpPr>
            <p:spPr>
              <a:xfrm>
                <a:off x="9116766" y="4563004"/>
                <a:ext cx="37852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latin typeface="Arial"/>
                    <a:cs typeface="Arial"/>
                  </a:rPr>
                  <a:t>B’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xmlns="" id="{099A12D9-DC97-436F-8C9B-0E5F1A7F0DA1}"/>
                  </a:ext>
                </a:extLst>
              </p:cNvPr>
              <p:cNvSpPr txBox="1"/>
              <p:nvPr/>
            </p:nvSpPr>
            <p:spPr>
              <a:xfrm>
                <a:off x="4346623" y="3468552"/>
                <a:ext cx="6351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 miles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xmlns="" id="{8E7C1A5D-328D-4D3D-9A47-6E04EDCD2F92}"/>
                  </a:ext>
                </a:extLst>
              </p:cNvPr>
              <p:cNvSpPr txBox="1"/>
              <p:nvPr/>
            </p:nvSpPr>
            <p:spPr>
              <a:xfrm>
                <a:off x="4338933" y="298359"/>
                <a:ext cx="513211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Arial"/>
                    <a:cs typeface="Arial"/>
                  </a:rPr>
                  <a:t>Cross Section</a:t>
                </a:r>
                <a:endParaRPr lang="en-US" sz="2400" dirty="0">
                  <a:latin typeface="Arial"/>
                  <a:cs typeface="Arial"/>
                </a:endParaRPr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7553650" y="1944781"/>
                <a:ext cx="2539931" cy="396894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  <a:alpha val="57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  <a:alpha val="57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  <a:alpha val="57000"/>
                    </a:schemeClr>
                  </a:gs>
                </a:gsLst>
                <a:lin ang="54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 smtClean="0"/>
                  <a:t>Water Bearing Zone 2</a:t>
                </a:r>
                <a:endParaRPr lang="en-US" sz="1050" dirty="0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479177" y="2010930"/>
                <a:ext cx="846643" cy="177279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9465480" y="1263703"/>
                <a:ext cx="846643" cy="177279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xmlns="" id="{32C3B321-0EA9-4CBC-A62B-120C863B8E44}"/>
                  </a:ext>
                </a:extLst>
              </p:cNvPr>
              <p:cNvSpPr/>
              <p:nvPr/>
            </p:nvSpPr>
            <p:spPr>
              <a:xfrm>
                <a:off x="4336299" y="808325"/>
                <a:ext cx="5120641" cy="564040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4391965" y="5172854"/>
                <a:ext cx="4960802" cy="838439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  <a:alpha val="7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  <a:alpha val="74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  <a:alpha val="74000"/>
                    </a:schemeClr>
                  </a:gs>
                </a:gsLst>
                <a:lin ang="54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/>
                  <a:t>Water Bearing Zone 3</a:t>
                </a:r>
                <a:endParaRPr lang="en-US" sz="1200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xmlns="" id="{31D177DE-8760-434A-A640-0A4240114F0A}"/>
                  </a:ext>
                </a:extLst>
              </p:cNvPr>
              <p:cNvSpPr/>
              <p:nvPr/>
            </p:nvSpPr>
            <p:spPr>
              <a:xfrm>
                <a:off x="2264762" y="1256286"/>
                <a:ext cx="1903751" cy="1737092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D154A3D3-CE5D-4112-93BC-EC0B73BFB5FA}"/>
                  </a:ext>
                </a:extLst>
              </p:cNvPr>
              <p:cNvCxnSpPr/>
              <p:nvPr/>
            </p:nvCxnSpPr>
            <p:spPr>
              <a:xfrm flipV="1">
                <a:off x="2597902" y="1593177"/>
                <a:ext cx="635267" cy="635267"/>
              </a:xfrm>
              <a:prstGeom prst="line">
                <a:avLst/>
              </a:prstGeom>
              <a:ln w="38100" cmpd="sng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8484F8C5-F815-466D-AB3E-9B46757DD9EB}"/>
                  </a:ext>
                </a:extLst>
              </p:cNvPr>
              <p:cNvCxnSpPr/>
              <p:nvPr/>
            </p:nvCxnSpPr>
            <p:spPr>
              <a:xfrm>
                <a:off x="3056944" y="2099468"/>
                <a:ext cx="596766" cy="596766"/>
              </a:xfrm>
              <a:prstGeom prst="line">
                <a:avLst/>
              </a:prstGeom>
              <a:ln w="38100" cmpd="sng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xmlns="" id="{821876A3-DC76-4D3A-A50E-58B4E07C87E3}"/>
                  </a:ext>
                </a:extLst>
              </p:cNvPr>
              <p:cNvSpPr txBox="1"/>
              <p:nvPr/>
            </p:nvSpPr>
            <p:spPr>
              <a:xfrm>
                <a:off x="2345973" y="2046975"/>
                <a:ext cx="32573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latin typeface="Arial"/>
                    <a:cs typeface="Arial"/>
                  </a:rPr>
                  <a:t>A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xmlns="" id="{0D3B566A-B568-4168-A5DF-BF0654642E3C}"/>
                  </a:ext>
                </a:extLst>
              </p:cNvPr>
              <p:cNvSpPr txBox="1"/>
              <p:nvPr/>
            </p:nvSpPr>
            <p:spPr>
              <a:xfrm>
                <a:off x="3029967" y="1294376"/>
                <a:ext cx="36720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latin typeface="Arial"/>
                    <a:cs typeface="Arial"/>
                  </a:rPr>
                  <a:t>A’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xmlns="" id="{74F1ECA5-CE0C-40D0-86E3-EE97E4399F78}"/>
                  </a:ext>
                </a:extLst>
              </p:cNvPr>
              <p:cNvSpPr txBox="1"/>
              <p:nvPr/>
            </p:nvSpPr>
            <p:spPr>
              <a:xfrm>
                <a:off x="2929916" y="1821566"/>
                <a:ext cx="3328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latin typeface="Arial"/>
                    <a:cs typeface="Arial"/>
                  </a:rPr>
                  <a:t>B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xmlns="" id="{EEC6A868-A9EE-4DAC-A0F0-D06CC78FD67D}"/>
                  </a:ext>
                </a:extLst>
              </p:cNvPr>
              <p:cNvSpPr txBox="1"/>
              <p:nvPr/>
            </p:nvSpPr>
            <p:spPr>
              <a:xfrm>
                <a:off x="3577857" y="2533580"/>
                <a:ext cx="37852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latin typeface="Arial"/>
                    <a:cs typeface="Arial"/>
                  </a:rPr>
                  <a:t>B’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xmlns="" id="{8E7C1A5D-328D-4D3D-9A47-6E04EDCD2F92}"/>
                  </a:ext>
                </a:extLst>
              </p:cNvPr>
              <p:cNvSpPr txBox="1"/>
              <p:nvPr/>
            </p:nvSpPr>
            <p:spPr>
              <a:xfrm>
                <a:off x="2193641" y="817766"/>
                <a:ext cx="193954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Arial"/>
                    <a:cs typeface="Arial"/>
                  </a:rPr>
                  <a:t>Map View</a:t>
                </a:r>
                <a:endParaRPr lang="en-US" sz="2400" dirty="0">
                  <a:latin typeface="Arial"/>
                  <a:cs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193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41E8D227-FD7F-43A5-B499-A423AE65C039}"/>
              </a:ext>
            </a:extLst>
          </p:cNvPr>
          <p:cNvSpPr txBox="1">
            <a:spLocks/>
          </p:cNvSpPr>
          <p:nvPr/>
        </p:nvSpPr>
        <p:spPr>
          <a:xfrm>
            <a:off x="-1124597" y="6453863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December 5, 2019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440E8D33-28C8-4DAE-B72C-075799FFDC58}"/>
              </a:ext>
            </a:extLst>
          </p:cNvPr>
          <p:cNvSpPr txBox="1">
            <a:spLocks/>
          </p:cNvSpPr>
          <p:nvPr/>
        </p:nvSpPr>
        <p:spPr>
          <a:xfrm>
            <a:off x="990600" y="2962277"/>
            <a:ext cx="10515600" cy="2809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494440" y="1329763"/>
            <a:ext cx="5725328" cy="5378824"/>
            <a:chOff x="3015263" y="1269999"/>
            <a:chExt cx="5725328" cy="5378824"/>
          </a:xfrm>
        </p:grpSpPr>
        <p:grpSp>
          <p:nvGrpSpPr>
            <p:cNvPr id="3" name="Group 2"/>
            <p:cNvGrpSpPr/>
            <p:nvPr/>
          </p:nvGrpSpPr>
          <p:grpSpPr>
            <a:xfrm>
              <a:off x="3015263" y="1269999"/>
              <a:ext cx="5725328" cy="5378824"/>
              <a:chOff x="5928790" y="1240118"/>
              <a:chExt cx="5725328" cy="5378824"/>
            </a:xfrm>
          </p:grpSpPr>
          <p:pic>
            <p:nvPicPr>
              <p:cNvPr id="10" name="Picture 9" descr="download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28790" y="1434354"/>
                <a:ext cx="5568085" cy="5184588"/>
              </a:xfrm>
              <a:prstGeom prst="rect">
                <a:avLst/>
              </a:prstGeom>
            </p:spPr>
          </p:pic>
          <p:sp>
            <p:nvSpPr>
              <p:cNvPr id="2" name="Rectangle 1"/>
              <p:cNvSpPr/>
              <p:nvPr/>
            </p:nvSpPr>
            <p:spPr>
              <a:xfrm>
                <a:off x="6379882" y="1240118"/>
                <a:ext cx="5274236" cy="5094941"/>
              </a:xfrm>
              <a:prstGeom prst="rect">
                <a:avLst/>
              </a:prstGeom>
              <a:noFill/>
              <a:ln w="76200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Oval 15"/>
            <p:cNvSpPr/>
            <p:nvPr/>
          </p:nvSpPr>
          <p:spPr>
            <a:xfrm rot="1594995">
              <a:off x="3600823" y="1733177"/>
              <a:ext cx="1404470" cy="2211294"/>
            </a:xfrm>
            <a:prstGeom prst="ellipse">
              <a:avLst/>
            </a:prstGeom>
            <a:noFill/>
            <a:ln w="76200" cmpd="sng">
              <a:solidFill>
                <a:srgbClr val="0ADC8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 rot="1594995">
              <a:off x="5228320" y="2531382"/>
              <a:ext cx="781671" cy="701675"/>
            </a:xfrm>
            <a:prstGeom prst="ellipse">
              <a:avLst/>
            </a:prstGeom>
            <a:noFill/>
            <a:ln w="76200" cmpd="sng">
              <a:solidFill>
                <a:srgbClr val="CCFFC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 rot="1594995">
              <a:off x="6099131" y="1501983"/>
              <a:ext cx="652796" cy="632689"/>
            </a:xfrm>
            <a:prstGeom prst="ellipse">
              <a:avLst/>
            </a:prstGeom>
            <a:noFill/>
            <a:ln w="762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 rot="1594995">
              <a:off x="7765332" y="3200748"/>
              <a:ext cx="781671" cy="701675"/>
            </a:xfrm>
            <a:prstGeom prst="ellipse">
              <a:avLst/>
            </a:prstGeom>
            <a:noFill/>
            <a:ln w="76200" cmpd="sng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 rot="1594995">
              <a:off x="5253756" y="4709349"/>
              <a:ext cx="639741" cy="674941"/>
            </a:xfrm>
            <a:prstGeom prst="ellipse">
              <a:avLst/>
            </a:prstGeom>
            <a:noFill/>
            <a:ln w="762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BEDBEB29-837D-49E5-82AC-977A9C07E950}"/>
              </a:ext>
            </a:extLst>
          </p:cNvPr>
          <p:cNvSpPr txBox="1">
            <a:spLocks/>
          </p:cNvSpPr>
          <p:nvPr/>
        </p:nvSpPr>
        <p:spPr>
          <a:xfrm>
            <a:off x="0" y="156200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</a:rPr>
              <a:t>5</a:t>
            </a:r>
            <a:r>
              <a:rPr lang="en-US" sz="4000" b="1" dirty="0" smtClean="0">
                <a:solidFill>
                  <a:schemeClr val="bg1"/>
                </a:solidFill>
              </a:rPr>
              <a:t>. Source Identification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6995" y="3287993"/>
            <a:ext cx="433200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ADC80"/>
                </a:solidFill>
              </a:rPr>
              <a:t>Fingerprint 1 = Source A</a:t>
            </a:r>
          </a:p>
          <a:p>
            <a:r>
              <a:rPr lang="en-US" sz="2800" dirty="0">
                <a:solidFill>
                  <a:srgbClr val="CCFFCC"/>
                </a:solidFill>
              </a:rPr>
              <a:t>Fingerprint </a:t>
            </a:r>
            <a:r>
              <a:rPr lang="en-US" sz="2800" dirty="0" smtClean="0">
                <a:solidFill>
                  <a:srgbClr val="CCFFCC"/>
                </a:solidFill>
              </a:rPr>
              <a:t>2 = Source B</a:t>
            </a:r>
            <a:endParaRPr lang="en-US" sz="2800" dirty="0">
              <a:solidFill>
                <a:srgbClr val="CCFFCC"/>
              </a:solidFill>
            </a:endParaRPr>
          </a:p>
          <a:p>
            <a:r>
              <a:rPr lang="en-US" sz="2800" dirty="0">
                <a:solidFill>
                  <a:schemeClr val="accent2"/>
                </a:solidFill>
              </a:rPr>
              <a:t>Fingerprint </a:t>
            </a:r>
            <a:r>
              <a:rPr lang="en-US" sz="2800" dirty="0" smtClean="0">
                <a:solidFill>
                  <a:schemeClr val="accent2"/>
                </a:solidFill>
              </a:rPr>
              <a:t>3 = Source C</a:t>
            </a:r>
            <a:endParaRPr lang="en-US" sz="2800" dirty="0">
              <a:solidFill>
                <a:schemeClr val="accent2"/>
              </a:solidFill>
            </a:endParaRPr>
          </a:p>
          <a:p>
            <a:r>
              <a:rPr lang="en-US" sz="2800" dirty="0">
                <a:solidFill>
                  <a:srgbClr val="FF0000"/>
                </a:solidFill>
              </a:rPr>
              <a:t>Fingerprint </a:t>
            </a:r>
            <a:r>
              <a:rPr lang="en-US" sz="2800" dirty="0" smtClean="0">
                <a:solidFill>
                  <a:srgbClr val="FF0000"/>
                </a:solidFill>
              </a:rPr>
              <a:t>4 = Source D</a:t>
            </a:r>
          </a:p>
          <a:p>
            <a:r>
              <a:rPr lang="en-US" sz="2800" dirty="0">
                <a:solidFill>
                  <a:schemeClr val="accent4"/>
                </a:solidFill>
              </a:rPr>
              <a:t>Fingerprint </a:t>
            </a:r>
            <a:r>
              <a:rPr lang="en-US" sz="2800" dirty="0" smtClean="0">
                <a:solidFill>
                  <a:schemeClr val="accent4"/>
                </a:solidFill>
              </a:rPr>
              <a:t>5 = Source E</a:t>
            </a:r>
            <a:endParaRPr lang="en-US" sz="2800" dirty="0">
              <a:solidFill>
                <a:schemeClr val="accent4"/>
              </a:solidFill>
            </a:endParaRPr>
          </a:p>
          <a:p>
            <a:endParaRPr lang="en-US" sz="2800" dirty="0"/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xmlns="" id="{DAD6BD01-8CE0-4FFF-B993-1BBB819E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0788" y="6540499"/>
            <a:ext cx="5170424" cy="238126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PFAS Source Identification Through Fingerprinting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05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EF2076-28CE-45FE-9447-441473FC3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4314"/>
            <a:ext cx="10515600" cy="1325563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Summary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8190431-0768-46BE-8254-31AEE4298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09877"/>
            <a:ext cx="10515600" cy="280987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Existing PFAS and other chemical monitoring data contain useful information for identifying areas of concern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This tool could be used to ‘fingerprint’ PFAS profiles, identify source areas, and expedite the cleanup process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This tool could also be used as guidance for future monitoring programs where groundwater is used as a source of drinking water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41E8D227-FD7F-43A5-B499-A423AE65C039}"/>
              </a:ext>
            </a:extLst>
          </p:cNvPr>
          <p:cNvSpPr txBox="1">
            <a:spLocks/>
          </p:cNvSpPr>
          <p:nvPr/>
        </p:nvSpPr>
        <p:spPr>
          <a:xfrm>
            <a:off x="-1124597" y="6453863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December 5, 2019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="" id="{DAD6BD01-8CE0-4FFF-B993-1BBB819E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0788" y="6540499"/>
            <a:ext cx="5170424" cy="238126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PFAS Source Identification Through Fingerprinting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134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5DA63C2E-0A6E-4866-B98C-03604B5656E8}"/>
              </a:ext>
            </a:extLst>
          </p:cNvPr>
          <p:cNvSpPr txBox="1">
            <a:spLocks/>
          </p:cNvSpPr>
          <p:nvPr/>
        </p:nvSpPr>
        <p:spPr>
          <a:xfrm>
            <a:off x="1190625" y="165894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>
                <a:solidFill>
                  <a:schemeClr val="bg1"/>
                </a:solidFill>
              </a:rPr>
              <a:t>Thank</a:t>
            </a:r>
            <a:r>
              <a:rPr lang="en-US" sz="5400" b="1" dirty="0">
                <a:solidFill>
                  <a:schemeClr val="bg1"/>
                </a:solidFill>
              </a:rPr>
              <a:t> you!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74FFE0D6-7559-4200-BF77-70B82F8EAA87}"/>
              </a:ext>
            </a:extLst>
          </p:cNvPr>
          <p:cNvSpPr txBox="1">
            <a:spLocks/>
          </p:cNvSpPr>
          <p:nvPr/>
        </p:nvSpPr>
        <p:spPr>
          <a:xfrm>
            <a:off x="0" y="1486694"/>
            <a:ext cx="12192000" cy="98980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PFAS Source Identification Through Fingerprinting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xmlns="" id="{9F3C54C7-2141-44A4-B347-4DA3AE2DD9B5}"/>
              </a:ext>
            </a:extLst>
          </p:cNvPr>
          <p:cNvSpPr txBox="1">
            <a:spLocks/>
          </p:cNvSpPr>
          <p:nvPr/>
        </p:nvSpPr>
        <p:spPr>
          <a:xfrm>
            <a:off x="0" y="2392363"/>
            <a:ext cx="12192000" cy="165576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smtClean="0">
                <a:solidFill>
                  <a:schemeClr val="bg1"/>
                </a:solidFill>
              </a:rPr>
              <a:t>Thank you ~wonderful~ </a:t>
            </a:r>
            <a:r>
              <a:rPr lang="en-US" dirty="0" err="1" smtClean="0">
                <a:solidFill>
                  <a:schemeClr val="bg1"/>
                </a:solidFill>
              </a:rPr>
              <a:t>Datathon</a:t>
            </a:r>
            <a:r>
              <a:rPr lang="en-US" dirty="0" smtClean="0">
                <a:solidFill>
                  <a:schemeClr val="bg1"/>
                </a:solidFill>
              </a:rPr>
              <a:t> collaborators!*</a:t>
            </a:r>
          </a:p>
          <a:p>
            <a:pPr marL="0" indent="0" algn="ctr">
              <a:buNone/>
            </a:pPr>
            <a:r>
              <a:rPr lang="en-US" sz="2400" dirty="0" err="1">
                <a:solidFill>
                  <a:schemeClr val="bg1"/>
                </a:solidFill>
              </a:rPr>
              <a:t>Priya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Shivaani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Chauhan</a:t>
            </a:r>
            <a:r>
              <a:rPr lang="en-US" sz="2400" dirty="0">
                <a:solidFill>
                  <a:schemeClr val="bg1"/>
                </a:solidFill>
              </a:rPr>
              <a:t>, </a:t>
            </a:r>
            <a:r>
              <a:rPr lang="en-US" sz="2400" dirty="0" smtClean="0">
                <a:solidFill>
                  <a:schemeClr val="bg1"/>
                </a:solidFill>
              </a:rPr>
              <a:t>Jennifer Chen, Sara Huber, Erica </a:t>
            </a:r>
            <a:r>
              <a:rPr lang="en-US" sz="2400" dirty="0" err="1" smtClean="0">
                <a:solidFill>
                  <a:schemeClr val="bg1"/>
                </a:solidFill>
              </a:rPr>
              <a:t>Kalve</a:t>
            </a:r>
            <a:r>
              <a:rPr lang="en-US" sz="2400" dirty="0" smtClean="0">
                <a:solidFill>
                  <a:schemeClr val="bg1"/>
                </a:solidFill>
              </a:rPr>
              <a:t>,  </a:t>
            </a:r>
            <a:r>
              <a:rPr lang="en-US" sz="2400" dirty="0">
                <a:solidFill>
                  <a:schemeClr val="bg1"/>
                </a:solidFill>
              </a:rPr>
              <a:t>Brittany </a:t>
            </a:r>
            <a:r>
              <a:rPr lang="en-US" sz="2400" dirty="0" err="1">
                <a:solidFill>
                  <a:schemeClr val="bg1"/>
                </a:solidFill>
              </a:rPr>
              <a:t>Saleeby</a:t>
            </a:r>
            <a:r>
              <a:rPr lang="en-US" sz="2400" dirty="0" smtClean="0">
                <a:solidFill>
                  <a:schemeClr val="bg1"/>
                </a:solidFill>
              </a:rPr>
              <a:t>, Susie Smith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="" id="{DAD6BD01-8CE0-4FFF-B993-1BBB819E109F}"/>
              </a:ext>
            </a:extLst>
          </p:cNvPr>
          <p:cNvSpPr txBox="1">
            <a:spLocks/>
          </p:cNvSpPr>
          <p:nvPr/>
        </p:nvSpPr>
        <p:spPr>
          <a:xfrm>
            <a:off x="7021576" y="6540499"/>
            <a:ext cx="5170424" cy="23812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/>
              <a:t>*Collaborators listed in alphabetical order.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79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BEDBEB29-837D-49E5-82AC-977A9C07E950}"/>
              </a:ext>
            </a:extLst>
          </p:cNvPr>
          <p:cNvSpPr txBox="1">
            <a:spLocks/>
          </p:cNvSpPr>
          <p:nvPr/>
        </p:nvSpPr>
        <p:spPr>
          <a:xfrm>
            <a:off x="990600" y="1636714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>
                <a:solidFill>
                  <a:schemeClr val="bg1"/>
                </a:solidFill>
              </a:rPr>
              <a:t>Background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440E8D33-28C8-4DAE-B72C-075799FFDC58}"/>
              </a:ext>
            </a:extLst>
          </p:cNvPr>
          <p:cNvSpPr txBox="1">
            <a:spLocks/>
          </p:cNvSpPr>
          <p:nvPr/>
        </p:nvSpPr>
        <p:spPr>
          <a:xfrm>
            <a:off x="990600" y="2962277"/>
            <a:ext cx="10515600" cy="2809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[PROBLEM ADDRESSED]</a:t>
            </a:r>
          </a:p>
          <a:p>
            <a:r>
              <a:rPr lang="en-US" dirty="0">
                <a:solidFill>
                  <a:schemeClr val="bg1"/>
                </a:solidFill>
              </a:rPr>
              <a:t>[NOTE: KEEP BACKGROUND INFO LIMITED. ONLY INTRODUCE WHAT IS CRITICAL TO UNDERSTAND PROJECT, I.E. DATASETS USED, THEORETICAL BASIS, ETC.]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002"/>
            <a:ext cx="12192000" cy="657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106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</a:t>
            </a:r>
            <a:r>
              <a:rPr lang="en-US" dirty="0" err="1" smtClean="0"/>
              <a:t>Paleo</a:t>
            </a:r>
            <a:r>
              <a:rPr lang="en-US" dirty="0" smtClean="0"/>
              <a:t>)climatology</a:t>
            </a:r>
            <a:endParaRPr lang="en-US" dirty="0"/>
          </a:p>
        </p:txBody>
      </p:sp>
      <p:pic>
        <p:nvPicPr>
          <p:cNvPr id="6" name="Picture 5" descr="Castañeda and Schouten - 2011 - A review of molecular organic proxies for examinin (dragged)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39" t="27279" r="21106" b="53725"/>
          <a:stretch/>
        </p:blipFill>
        <p:spPr>
          <a:xfrm>
            <a:off x="609602" y="3518700"/>
            <a:ext cx="10389863" cy="33393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216" y="1417641"/>
            <a:ext cx="4642088" cy="19496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b="16391"/>
          <a:stretch/>
        </p:blipFill>
        <p:spPr>
          <a:xfrm>
            <a:off x="1180614" y="1417641"/>
            <a:ext cx="4653593" cy="1949677"/>
          </a:xfrm>
          <a:prstGeom prst="rect">
            <a:avLst/>
          </a:prstGeom>
        </p:spPr>
      </p:pic>
      <p:pic>
        <p:nvPicPr>
          <p:cNvPr id="9" name="Picture 8" descr="Asset 13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93927" y="28181"/>
            <a:ext cx="8754637" cy="41543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083218" y="3554981"/>
            <a:ext cx="1161143" cy="254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mtClea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80614" y="3603361"/>
            <a:ext cx="1161143" cy="254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mtClea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412598" y="6478210"/>
            <a:ext cx="7835967" cy="254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mtClea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Rectangle 13"/>
          <p:cNvSpPr/>
          <p:nvPr/>
        </p:nvSpPr>
        <p:spPr>
          <a:xfrm rot="16200000">
            <a:off x="-479173" y="4692143"/>
            <a:ext cx="2704908" cy="43059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mtClean="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32632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4806" y="1557283"/>
            <a:ext cx="7485888" cy="5300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" name="Group 46"/>
          <p:cNvGrpSpPr/>
          <p:nvPr/>
        </p:nvGrpSpPr>
        <p:grpSpPr>
          <a:xfrm>
            <a:off x="3460750" y="1"/>
            <a:ext cx="5776214" cy="1754580"/>
            <a:chOff x="1597152" y="4607782"/>
            <a:chExt cx="6281927" cy="1908195"/>
          </a:xfrm>
        </p:grpSpPr>
        <p:pic>
          <p:nvPicPr>
            <p:cNvPr id="48" name="Content Placeholder 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597152" y="4607782"/>
              <a:ext cx="6281927" cy="19081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49" name="Group 48"/>
            <p:cNvGrpSpPr/>
            <p:nvPr/>
          </p:nvGrpSpPr>
          <p:grpSpPr>
            <a:xfrm>
              <a:off x="1704913" y="4674735"/>
              <a:ext cx="5407131" cy="1754913"/>
              <a:chOff x="1704913" y="4674735"/>
              <a:chExt cx="5407131" cy="1754913"/>
            </a:xfrm>
          </p:grpSpPr>
          <p:grpSp>
            <p:nvGrpSpPr>
              <p:cNvPr id="50" name="Group 49"/>
              <p:cNvGrpSpPr/>
              <p:nvPr/>
            </p:nvGrpSpPr>
            <p:grpSpPr>
              <a:xfrm>
                <a:off x="1704913" y="4674735"/>
                <a:ext cx="4873439" cy="1754913"/>
                <a:chOff x="2070673" y="4674735"/>
                <a:chExt cx="4873439" cy="1754913"/>
              </a:xfrm>
            </p:grpSpPr>
            <p:sp>
              <p:nvSpPr>
                <p:cNvPr id="59" name="TextBox 58"/>
                <p:cNvSpPr txBox="1"/>
                <p:nvPr/>
              </p:nvSpPr>
              <p:spPr>
                <a:xfrm>
                  <a:off x="2477612" y="5783614"/>
                  <a:ext cx="27884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b="1" dirty="0" smtClean="0"/>
                    <a:t>F</a:t>
                  </a:r>
                  <a:endParaRPr lang="en-US" sz="1600" b="1" dirty="0"/>
                </a:p>
              </p:txBody>
            </p:sp>
            <p:sp>
              <p:nvSpPr>
                <p:cNvPr id="60" name="TextBox 59"/>
                <p:cNvSpPr txBox="1"/>
                <p:nvPr/>
              </p:nvSpPr>
              <p:spPr>
                <a:xfrm>
                  <a:off x="3215615" y="4674735"/>
                  <a:ext cx="27884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b="1" dirty="0" smtClean="0"/>
                    <a:t>F</a:t>
                  </a:r>
                  <a:endParaRPr lang="en-US" sz="1600" b="1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2070673" y="4942366"/>
                  <a:ext cx="27884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b="1" dirty="0" smtClean="0"/>
                    <a:t>F</a:t>
                  </a:r>
                  <a:endParaRPr lang="en-US" sz="1600" b="1" dirty="0"/>
                </a:p>
              </p:txBody>
            </p:sp>
            <p:sp>
              <p:nvSpPr>
                <p:cNvPr id="62" name="TextBox 61"/>
                <p:cNvSpPr txBox="1"/>
                <p:nvPr/>
              </p:nvSpPr>
              <p:spPr>
                <a:xfrm>
                  <a:off x="3825215" y="5857062"/>
                  <a:ext cx="27884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b="1" dirty="0" smtClean="0"/>
                    <a:t>F</a:t>
                  </a:r>
                  <a:endParaRPr lang="en-US" sz="1600" b="1" dirty="0"/>
                </a:p>
              </p:txBody>
            </p:sp>
            <p:sp>
              <p:nvSpPr>
                <p:cNvPr id="63" name="TextBox 62"/>
                <p:cNvSpPr txBox="1"/>
                <p:nvPr/>
              </p:nvSpPr>
              <p:spPr>
                <a:xfrm>
                  <a:off x="5184272" y="5922782"/>
                  <a:ext cx="27884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b="1" dirty="0" smtClean="0"/>
                    <a:t>F</a:t>
                  </a:r>
                  <a:endParaRPr lang="en-US" sz="1600" b="1" dirty="0"/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4581887" y="4726922"/>
                  <a:ext cx="27884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b="1" dirty="0" smtClean="0"/>
                    <a:t>F</a:t>
                  </a:r>
                  <a:endParaRPr lang="en-US" sz="1600" b="1" dirty="0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5848706" y="4739114"/>
                  <a:ext cx="491134" cy="479062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solidFill>
                    <a:schemeClr val="accent5">
                      <a:lumMod val="75000"/>
                    </a:schemeClr>
                  </a:solidFill>
                </a:ln>
                <a:scene3d>
                  <a:camera prst="orthographicFront"/>
                  <a:lightRig rig="freezing" dir="t"/>
                </a:scene3d>
                <a:sp3d prstMaterial="matte">
                  <a:bevelT w="165100" prst="coolSlant"/>
                  <a:bevelB w="16510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H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6452978" y="5950586"/>
                  <a:ext cx="491134" cy="479062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solidFill>
                    <a:schemeClr val="accent5">
                      <a:lumMod val="75000"/>
                    </a:schemeClr>
                  </a:solidFill>
                </a:ln>
                <a:scene3d>
                  <a:camera prst="orthographicFront"/>
                  <a:lightRig rig="freezing" dir="t"/>
                </a:scene3d>
                <a:sp3d prstMaterial="matte">
                  <a:bevelT w="165100" prst="coolSlant"/>
                  <a:bevelB w="16510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H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1" name="TextBox 50"/>
              <p:cNvSpPr txBox="1"/>
              <p:nvPr/>
            </p:nvSpPr>
            <p:spPr>
              <a:xfrm>
                <a:off x="2217214" y="5344114"/>
                <a:ext cx="2932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>
                    <a:solidFill>
                      <a:schemeClr val="bg1"/>
                    </a:solidFill>
                  </a:rPr>
                  <a:t>C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2882999" y="5070233"/>
                <a:ext cx="2932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>
                    <a:solidFill>
                      <a:schemeClr val="bg1"/>
                    </a:solidFill>
                  </a:rPr>
                  <a:t>C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513012" y="5409976"/>
                <a:ext cx="2932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>
                    <a:solidFill>
                      <a:schemeClr val="bg1"/>
                    </a:solidFill>
                  </a:rPr>
                  <a:t>C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4197861" y="5134908"/>
                <a:ext cx="2932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>
                    <a:solidFill>
                      <a:schemeClr val="bg1"/>
                    </a:solidFill>
                  </a:rPr>
                  <a:t>C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4837505" y="5467511"/>
                <a:ext cx="2932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>
                    <a:solidFill>
                      <a:schemeClr val="bg1"/>
                    </a:solidFill>
                  </a:rPr>
                  <a:t>C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5519522" y="5225159"/>
                <a:ext cx="2932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>
                    <a:solidFill>
                      <a:schemeClr val="bg1"/>
                    </a:solidFill>
                  </a:rPr>
                  <a:t>C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6153528" y="5519699"/>
                <a:ext cx="2932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>
                    <a:solidFill>
                      <a:schemeClr val="bg1"/>
                    </a:solidFill>
                  </a:rPr>
                  <a:t>C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6818775" y="5218176"/>
                <a:ext cx="2932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>
                    <a:solidFill>
                      <a:schemeClr val="bg1"/>
                    </a:solidFill>
                  </a:rPr>
                  <a:t>C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1" name="Rectangle 70"/>
          <p:cNvSpPr/>
          <p:nvPr/>
        </p:nvSpPr>
        <p:spPr>
          <a:xfrm>
            <a:off x="10414000" y="6334780"/>
            <a:ext cx="1778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kern="0" dirty="0" err="1" smtClean="0"/>
              <a:t>Taryn</a:t>
            </a:r>
            <a:r>
              <a:rPr lang="en-US" sz="1400" kern="0" dirty="0" smtClean="0"/>
              <a:t> </a:t>
            </a:r>
            <a:r>
              <a:rPr lang="en-US" sz="1400" kern="0" dirty="0"/>
              <a:t>McKnight </a:t>
            </a:r>
            <a:r>
              <a:rPr lang="en-US" sz="1400" kern="0" dirty="0" smtClean="0"/>
              <a:t>/</a:t>
            </a:r>
            <a:r>
              <a:rPr lang="en-US" sz="1400" kern="0" dirty="0" err="1" smtClean="0"/>
              <a:t>Eurofins</a:t>
            </a:r>
            <a:r>
              <a:rPr lang="en-US" sz="1400" kern="0" dirty="0" smtClean="0"/>
              <a:t> </a:t>
            </a:r>
            <a:r>
              <a:rPr lang="en-US" sz="1400" kern="0" dirty="0" err="1"/>
              <a:t>TestAmerica</a:t>
            </a:r>
            <a:endParaRPr lang="en-US" sz="1400" kern="0" dirty="0"/>
          </a:p>
        </p:txBody>
      </p:sp>
    </p:spTree>
    <p:extLst>
      <p:ext uri="{BB962C8B-B14F-4D97-AF65-F5344CB8AC3E}">
        <p14:creationId xmlns:p14="http://schemas.microsoft.com/office/powerpoint/2010/main" val="479404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BEDBEB29-837D-49E5-82AC-977A9C07E950}"/>
              </a:ext>
            </a:extLst>
          </p:cNvPr>
          <p:cNvSpPr txBox="1">
            <a:spLocks/>
          </p:cNvSpPr>
          <p:nvPr/>
        </p:nvSpPr>
        <p:spPr>
          <a:xfrm>
            <a:off x="0" y="156200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solidFill>
                  <a:schemeClr val="bg1"/>
                </a:solidFill>
              </a:rPr>
              <a:t>1. Dataset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Downloaded all PFAS sampling results for the state of California and associated monitoring data for other chemicals (GAMA, DDW, SDWIS, UCMR3)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Cleaned and normalized data to uniform scale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Integrated data into single file for downstream analysis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060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DAD6BD01-8CE0-4FFF-B993-1BBB819E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0788" y="6540499"/>
            <a:ext cx="5170424" cy="238126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PFAS Source Identification Through Fingerprinting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41E8D227-FD7F-43A5-B499-A423AE65C039}"/>
              </a:ext>
            </a:extLst>
          </p:cNvPr>
          <p:cNvSpPr txBox="1">
            <a:spLocks/>
          </p:cNvSpPr>
          <p:nvPr/>
        </p:nvSpPr>
        <p:spPr>
          <a:xfrm>
            <a:off x="-1124597" y="6453863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December 5, 2019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440E8D33-28C8-4DAE-B72C-075799FFDC58}"/>
              </a:ext>
            </a:extLst>
          </p:cNvPr>
          <p:cNvSpPr txBox="1">
            <a:spLocks/>
          </p:cNvSpPr>
          <p:nvPr/>
        </p:nvSpPr>
        <p:spPr>
          <a:xfrm>
            <a:off x="990600" y="2962277"/>
            <a:ext cx="10515600" cy="2809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BEDBEB29-837D-49E5-82AC-977A9C07E950}"/>
              </a:ext>
            </a:extLst>
          </p:cNvPr>
          <p:cNvSpPr txBox="1">
            <a:spLocks/>
          </p:cNvSpPr>
          <p:nvPr/>
        </p:nvSpPr>
        <p:spPr>
          <a:xfrm>
            <a:off x="0" y="156200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2</a:t>
            </a:r>
            <a:r>
              <a:rPr lang="en-US" sz="4800" b="1" dirty="0" smtClean="0">
                <a:solidFill>
                  <a:schemeClr val="bg1"/>
                </a:solidFill>
              </a:rPr>
              <a:t>. Correlation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07577" y="2704355"/>
            <a:ext cx="4698251" cy="3167529"/>
            <a:chOff x="107578" y="2704353"/>
            <a:chExt cx="4698250" cy="3167529"/>
          </a:xfrm>
        </p:grpSpPr>
        <p:sp>
          <p:nvSpPr>
            <p:cNvPr id="23" name="Rectangle 22"/>
            <p:cNvSpPr/>
            <p:nvPr/>
          </p:nvSpPr>
          <p:spPr>
            <a:xfrm>
              <a:off x="107578" y="2707342"/>
              <a:ext cx="4688540" cy="31645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softEdge rad="889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download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49" y="2704353"/>
              <a:ext cx="4647079" cy="3141382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1075719" y="2912528"/>
            <a:ext cx="1845239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correlation = 0.89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79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41E8D227-FD7F-43A5-B499-A423AE65C039}"/>
              </a:ext>
            </a:extLst>
          </p:cNvPr>
          <p:cNvSpPr txBox="1">
            <a:spLocks/>
          </p:cNvSpPr>
          <p:nvPr/>
        </p:nvSpPr>
        <p:spPr>
          <a:xfrm>
            <a:off x="-1124597" y="6453863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December 5, 2019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440E8D33-28C8-4DAE-B72C-075799FFDC58}"/>
              </a:ext>
            </a:extLst>
          </p:cNvPr>
          <p:cNvSpPr txBox="1">
            <a:spLocks/>
          </p:cNvSpPr>
          <p:nvPr/>
        </p:nvSpPr>
        <p:spPr>
          <a:xfrm>
            <a:off x="990600" y="2962277"/>
            <a:ext cx="10515600" cy="2809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BEDBEB29-837D-49E5-82AC-977A9C07E950}"/>
              </a:ext>
            </a:extLst>
          </p:cNvPr>
          <p:cNvSpPr txBox="1">
            <a:spLocks/>
          </p:cNvSpPr>
          <p:nvPr/>
        </p:nvSpPr>
        <p:spPr>
          <a:xfrm>
            <a:off x="0" y="156200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2</a:t>
            </a:r>
            <a:r>
              <a:rPr lang="en-US" sz="4800" b="1" dirty="0" smtClean="0">
                <a:solidFill>
                  <a:schemeClr val="bg1"/>
                </a:solidFill>
              </a:rPr>
              <a:t>. Correlation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005296" y="1374594"/>
            <a:ext cx="5319059" cy="5169645"/>
            <a:chOff x="4736353" y="1524002"/>
            <a:chExt cx="5319059" cy="5169645"/>
          </a:xfrm>
        </p:grpSpPr>
        <p:sp>
          <p:nvSpPr>
            <p:cNvPr id="7" name="Rectangle 6"/>
            <p:cNvSpPr/>
            <p:nvPr/>
          </p:nvSpPr>
          <p:spPr>
            <a:xfrm>
              <a:off x="4736353" y="1538941"/>
              <a:ext cx="5319059" cy="51547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softEdge rad="889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 descr="download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8048" y="1524002"/>
              <a:ext cx="5232231" cy="5124824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107577" y="2704355"/>
            <a:ext cx="4698251" cy="3167529"/>
            <a:chOff x="107578" y="2704353"/>
            <a:chExt cx="4698250" cy="3167529"/>
          </a:xfrm>
        </p:grpSpPr>
        <p:sp>
          <p:nvSpPr>
            <p:cNvPr id="26" name="Rectangle 25"/>
            <p:cNvSpPr/>
            <p:nvPr/>
          </p:nvSpPr>
          <p:spPr>
            <a:xfrm>
              <a:off x="107578" y="2707342"/>
              <a:ext cx="4688540" cy="31645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softEdge rad="889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26" descr="download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49" y="2704353"/>
              <a:ext cx="4647079" cy="3141382"/>
            </a:xfrm>
            <a:prstGeom prst="rect">
              <a:avLst/>
            </a:prstGeom>
          </p:spPr>
        </p:pic>
      </p:grp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xmlns="" id="{DAD6BD01-8CE0-4FFF-B993-1BBB819E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0788" y="6540499"/>
            <a:ext cx="5170424" cy="238126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PFAS Source Identification Through Fingerprinting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075719" y="2893570"/>
            <a:ext cx="1845239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correlation = 0.89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791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537198" y="-29834"/>
            <a:ext cx="7117605" cy="6917669"/>
            <a:chOff x="4736353" y="1524002"/>
            <a:chExt cx="5319059" cy="5169645"/>
          </a:xfrm>
        </p:grpSpPr>
        <p:sp>
          <p:nvSpPr>
            <p:cNvPr id="5" name="Rectangle 4"/>
            <p:cNvSpPr/>
            <p:nvPr/>
          </p:nvSpPr>
          <p:spPr>
            <a:xfrm>
              <a:off x="4736353" y="1538941"/>
              <a:ext cx="5319059" cy="51547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softEdge rad="889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download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8048" y="1524002"/>
              <a:ext cx="5232231" cy="51248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059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41E8D227-FD7F-43A5-B499-A423AE65C039}"/>
              </a:ext>
            </a:extLst>
          </p:cNvPr>
          <p:cNvSpPr txBox="1">
            <a:spLocks/>
          </p:cNvSpPr>
          <p:nvPr/>
        </p:nvSpPr>
        <p:spPr>
          <a:xfrm>
            <a:off x="-1124597" y="6453863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December 5, 2019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440E8D33-28C8-4DAE-B72C-075799FFDC58}"/>
              </a:ext>
            </a:extLst>
          </p:cNvPr>
          <p:cNvSpPr txBox="1">
            <a:spLocks/>
          </p:cNvSpPr>
          <p:nvPr/>
        </p:nvSpPr>
        <p:spPr>
          <a:xfrm>
            <a:off x="990600" y="2962277"/>
            <a:ext cx="10515600" cy="2809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494440" y="1329763"/>
            <a:ext cx="5725328" cy="5378824"/>
            <a:chOff x="5928790" y="1240118"/>
            <a:chExt cx="5725328" cy="5378824"/>
          </a:xfrm>
        </p:grpSpPr>
        <p:pic>
          <p:nvPicPr>
            <p:cNvPr id="10" name="Picture 9" descr="download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8790" y="1434354"/>
              <a:ext cx="5568085" cy="5184588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6379882" y="1240118"/>
              <a:ext cx="5274236" cy="5094941"/>
            </a:xfrm>
            <a:prstGeom prst="rect">
              <a:avLst/>
            </a:prstGeom>
            <a:noFill/>
            <a:ln w="762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xmlns="" id="{DAD6BD01-8CE0-4FFF-B993-1BBB819E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0788" y="6540499"/>
            <a:ext cx="5170424" cy="238126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PFAS Source Identification Through Fingerprinting</a:t>
            </a:r>
            <a:endParaRPr lang="en-US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xmlns="" id="{BEDBEB29-837D-49E5-82AC-977A9C07E950}"/>
              </a:ext>
            </a:extLst>
          </p:cNvPr>
          <p:cNvSpPr txBox="1">
            <a:spLocks/>
          </p:cNvSpPr>
          <p:nvPr/>
        </p:nvSpPr>
        <p:spPr>
          <a:xfrm>
            <a:off x="0" y="156200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solidFill>
                  <a:schemeClr val="bg1"/>
                </a:solidFill>
              </a:rPr>
              <a:t>3. Clustering &amp;</a:t>
            </a:r>
          </a:p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4800" b="1" dirty="0" smtClean="0">
                <a:solidFill>
                  <a:schemeClr val="bg1"/>
                </a:solidFill>
              </a:rPr>
              <a:t>    Fingerprinting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965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1141</TotalTime>
  <Words>1057</Words>
  <Application>Microsoft Macintosh PowerPoint</Application>
  <PresentationFormat>Custom</PresentationFormat>
  <Paragraphs>169</Paragraphs>
  <Slides>17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Office Theme</vt:lpstr>
      <vt:lpstr>1_Office Theme</vt:lpstr>
      <vt:lpstr>PFAS Source Identification and Prediction Through Fingerprinting</vt:lpstr>
      <vt:lpstr>PowerPoint Presentation</vt:lpstr>
      <vt:lpstr>(Paleo)climatology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Coffin, Scott@Waterboards</dc:creator>
  <cp:lastModifiedBy>Sara George</cp:lastModifiedBy>
  <cp:revision>73</cp:revision>
  <dcterms:created xsi:type="dcterms:W3CDTF">2019-12-03T18:07:16Z</dcterms:created>
  <dcterms:modified xsi:type="dcterms:W3CDTF">2019-12-05T20:31:31Z</dcterms:modified>
</cp:coreProperties>
</file>

<file path=docProps/thumbnail.jpeg>
</file>